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6"/>
  </p:notesMasterIdLst>
  <p:sldIdLst>
    <p:sldId id="405" r:id="rId2"/>
    <p:sldId id="10372" r:id="rId3"/>
    <p:sldId id="10361" r:id="rId4"/>
    <p:sldId id="10367" r:id="rId5"/>
    <p:sldId id="10359" r:id="rId6"/>
    <p:sldId id="10373" r:id="rId7"/>
    <p:sldId id="10374" r:id="rId8"/>
    <p:sldId id="10376" r:id="rId9"/>
    <p:sldId id="262" r:id="rId10"/>
    <p:sldId id="10375" r:id="rId11"/>
    <p:sldId id="10377" r:id="rId12"/>
    <p:sldId id="10378" r:id="rId13"/>
    <p:sldId id="260" r:id="rId14"/>
    <p:sldId id="10379" r:id="rId1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9E10"/>
    <a:srgbClr val="71014B"/>
    <a:srgbClr val="9A9C9C"/>
    <a:srgbClr val="70A801"/>
    <a:srgbClr val="FFFFFF"/>
    <a:srgbClr val="021602"/>
    <a:srgbClr val="297902"/>
    <a:srgbClr val="86B99C"/>
    <a:srgbClr val="004DA8"/>
    <a:srgbClr val="016EFE"/>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9123" autoAdjust="0"/>
    <p:restoredTop sz="94660"/>
  </p:normalViewPr>
  <p:slideViewPr>
    <p:cSldViewPr snapToGrid="0">
      <p:cViewPr>
        <p:scale>
          <a:sx n="125" d="100"/>
          <a:sy n="125" d="100"/>
        </p:scale>
        <p:origin x="2034" y="104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presProps" Target="presProps.xml"/><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577A701-3F38-4522-87C9-8C994BDCD620}" type="datetimeFigureOut">
              <a:rPr lang="en-US" smtClean="0"/>
              <a:t>10/26/2026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D0ECDC7-F301-42C4-934C-A701BF234B6C}" type="slidenum">
              <a:rPr lang="en-US" smtClean="0"/>
              <a:t>‹#›</a:t>
            </a:fld>
            <a:endParaRPr lang="en-US"/>
          </a:p>
        </p:txBody>
      </p:sp>
    </p:spTree>
    <p:extLst>
      <p:ext uri="{BB962C8B-B14F-4D97-AF65-F5344CB8AC3E}">
        <p14:creationId xmlns:p14="http://schemas.microsoft.com/office/powerpoint/2010/main" val="2964246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F787282-90D8-4BC8-9F5B-B95B2900ACAC}"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3661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1676401"/>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432175"/>
            <a:ext cx="85344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49338927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016000" y="304800"/>
            <a:ext cx="10261600" cy="1066800"/>
          </a:xfrm>
        </p:spPr>
        <p:txBody>
          <a:bodyPr/>
          <a:lstStyle/>
          <a:p>
            <a:r>
              <a:rPr lang="en-US" dirty="0"/>
              <a:t>Click to edit Master title style</a:t>
            </a:r>
          </a:p>
        </p:txBody>
      </p:sp>
      <p:sp>
        <p:nvSpPr>
          <p:cNvPr id="3" name="Content Placeholder 2"/>
          <p:cNvSpPr>
            <a:spLocks noGrp="1"/>
          </p:cNvSpPr>
          <p:nvPr>
            <p:ph idx="1"/>
          </p:nvPr>
        </p:nvSpPr>
        <p:spPr>
          <a:xfrm>
            <a:off x="609600" y="1600201"/>
            <a:ext cx="10972800" cy="457199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12"/>
          </p:nvPr>
        </p:nvSpPr>
        <p:spPr>
          <a:xfrm>
            <a:off x="11277599" y="304800"/>
            <a:ext cx="488887" cy="419477"/>
          </a:xfrm>
          <a:prstGeom prst="rect">
            <a:avLst/>
          </a:prstGeom>
        </p:spPr>
        <p:txBody>
          <a:bodyPr/>
          <a:lstStyle>
            <a:lvl1pPr>
              <a:defRPr sz="1600"/>
            </a:lvl1pPr>
          </a:lstStyle>
          <a:p>
            <a:fld id="{734A15CE-9D31-44FE-A4A3-3DFF052127A3}" type="slidenum">
              <a:rPr lang="en-US" smtClean="0">
                <a:solidFill>
                  <a:prstClr val="black">
                    <a:tint val="75000"/>
                  </a:prstClr>
                </a:solidFill>
              </a:rPr>
              <a:pPr/>
              <a:t>‹#›</a:t>
            </a:fld>
            <a:endParaRPr lang="en-US" dirty="0">
              <a:solidFill>
                <a:prstClr val="black">
                  <a:tint val="75000"/>
                </a:prstClr>
              </a:solidFill>
            </a:endParaRPr>
          </a:p>
        </p:txBody>
      </p:sp>
      <p:sp>
        <p:nvSpPr>
          <p:cNvPr id="5" name="Footer Placeholder 4"/>
          <p:cNvSpPr>
            <a:spLocks noGrp="1"/>
          </p:cNvSpPr>
          <p:nvPr>
            <p:ph type="ftr" sz="quarter" idx="11"/>
          </p:nvPr>
        </p:nvSpPr>
        <p:spPr>
          <a:xfrm>
            <a:off x="4165600" y="6172200"/>
            <a:ext cx="3860800" cy="685800"/>
          </a:xfrm>
          <a:prstGeom prst="rect">
            <a:avLst/>
          </a:prstGeom>
        </p:spPr>
        <p:txBody>
          <a:bodyPr/>
          <a:lstStyle>
            <a:lvl1pPr algn="ctr">
              <a:defRPr/>
            </a:lvl1pPr>
          </a:lstStyle>
          <a:p>
            <a:r>
              <a:rPr lang="en-US" dirty="0">
                <a:solidFill>
                  <a:prstClr val="black">
                    <a:tint val="75000"/>
                  </a:prstClr>
                </a:solidFill>
              </a:rPr>
              <a:t>Agricultural Outlook Forum</a:t>
            </a:r>
          </a:p>
          <a:p>
            <a:r>
              <a:rPr lang="en-US" dirty="0">
                <a:solidFill>
                  <a:prstClr val="black">
                    <a:tint val="75000"/>
                  </a:prstClr>
                </a:solidFill>
              </a:rPr>
              <a:t>February 21 – 22, 2019</a:t>
            </a:r>
          </a:p>
        </p:txBody>
      </p:sp>
    </p:spTree>
    <p:extLst>
      <p:ext uri="{BB962C8B-B14F-4D97-AF65-F5344CB8AC3E}">
        <p14:creationId xmlns:p14="http://schemas.microsoft.com/office/powerpoint/2010/main" val="349725596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2719388"/>
            <a:ext cx="10363200" cy="1362075"/>
          </a:xfrm>
        </p:spPr>
        <p:txBody>
          <a:bodyPr anchor="t"/>
          <a:lstStyle>
            <a:lvl1pPr algn="l">
              <a:defRPr sz="4000" b="1" cap="all"/>
            </a:lvl1pPr>
          </a:lstStyle>
          <a:p>
            <a:r>
              <a:rPr lang="en-US" dirty="0"/>
              <a:t>Click to edit Master title style</a:t>
            </a:r>
          </a:p>
        </p:txBody>
      </p:sp>
      <p:sp>
        <p:nvSpPr>
          <p:cNvPr id="3" name="Text Placeholder 2"/>
          <p:cNvSpPr>
            <a:spLocks noGrp="1"/>
          </p:cNvSpPr>
          <p:nvPr>
            <p:ph type="body" idx="1"/>
          </p:nvPr>
        </p:nvSpPr>
        <p:spPr>
          <a:xfrm>
            <a:off x="963084" y="1219200"/>
            <a:ext cx="103632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dirty="0"/>
              <a:t>Click to edit Master text styles</a:t>
            </a:r>
          </a:p>
        </p:txBody>
      </p:sp>
      <p:sp>
        <p:nvSpPr>
          <p:cNvPr id="4" name="Date Placeholder 3"/>
          <p:cNvSpPr>
            <a:spLocks noGrp="1"/>
          </p:cNvSpPr>
          <p:nvPr>
            <p:ph type="dt" sz="half" idx="10"/>
          </p:nvPr>
        </p:nvSpPr>
        <p:spPr>
          <a:xfrm>
            <a:off x="1876385" y="6356350"/>
            <a:ext cx="2133600" cy="365125"/>
          </a:xfrm>
          <a:prstGeom prst="rect">
            <a:avLst/>
          </a:prstGeom>
        </p:spPr>
        <p:txBody>
          <a:bodyPr/>
          <a:lstStyle/>
          <a:p>
            <a:endParaRPr lang="en-US" dirty="0">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734A15CE-9D31-44FE-A4A3-3DFF052127A3}" type="slidenum">
              <a:rPr lang="en-US" smtClean="0">
                <a:solidFill>
                  <a:prstClr val="black">
                    <a:tint val="75000"/>
                  </a:prstClr>
                </a:solidFill>
              </a:rPr>
              <a:pPr/>
              <a:t>‹#›</a:t>
            </a:fld>
            <a:endParaRPr lang="en-US" dirty="0">
              <a:solidFill>
                <a:prstClr val="black">
                  <a:tint val="75000"/>
                </a:prstClr>
              </a:solidFill>
            </a:endParaRPr>
          </a:p>
        </p:txBody>
      </p:sp>
      <p:sp>
        <p:nvSpPr>
          <p:cNvPr id="7" name="Footer Placeholder 4"/>
          <p:cNvSpPr>
            <a:spLocks noGrp="1"/>
          </p:cNvSpPr>
          <p:nvPr>
            <p:ph type="ftr" sz="quarter" idx="11"/>
          </p:nvPr>
        </p:nvSpPr>
        <p:spPr>
          <a:xfrm>
            <a:off x="4165600" y="6035676"/>
            <a:ext cx="3860800" cy="685800"/>
          </a:xfrm>
          <a:prstGeom prst="rect">
            <a:avLst/>
          </a:prstGeom>
        </p:spPr>
        <p:txBody>
          <a:bodyPr/>
          <a:lstStyle>
            <a:lvl1pPr algn="ctr">
              <a:defRPr/>
            </a:lvl1pPr>
          </a:lstStyle>
          <a:p>
            <a:r>
              <a:rPr lang="en-US" dirty="0">
                <a:solidFill>
                  <a:prstClr val="black">
                    <a:tint val="75000"/>
                  </a:prstClr>
                </a:solidFill>
              </a:rPr>
              <a:t>Agricultural Outlook Forum</a:t>
            </a:r>
          </a:p>
          <a:p>
            <a:r>
              <a:rPr lang="en-US" dirty="0">
                <a:solidFill>
                  <a:prstClr val="black">
                    <a:tint val="75000"/>
                  </a:prstClr>
                </a:solidFill>
              </a:rPr>
              <a:t>February 21 – 22, 2019</a:t>
            </a:r>
          </a:p>
        </p:txBody>
      </p:sp>
    </p:spTree>
    <p:extLst>
      <p:ext uri="{BB962C8B-B14F-4D97-AF65-F5344CB8AC3E}">
        <p14:creationId xmlns:p14="http://schemas.microsoft.com/office/powerpoint/2010/main" val="1454758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1876385" y="6356350"/>
            <a:ext cx="2133600" cy="365125"/>
          </a:xfrm>
          <a:prstGeom prst="rect">
            <a:avLst/>
          </a:prstGeom>
        </p:spPr>
        <p:txBody>
          <a:bodyPr/>
          <a:lstStyle/>
          <a:p>
            <a:endParaRPr lang="en-US">
              <a:solidFill>
                <a:prstClr val="black">
                  <a:tint val="75000"/>
                </a:prstClr>
              </a:solidFill>
            </a:endParaRP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734A15CE-9D31-44FE-A4A3-3DFF052127A3}" type="slidenum">
              <a:rPr lang="en-US" smtClean="0">
                <a:solidFill>
                  <a:prstClr val="black">
                    <a:tint val="75000"/>
                  </a:prstClr>
                </a:solidFill>
              </a:rPr>
              <a:pPr/>
              <a:t>‹#›</a:t>
            </a:fld>
            <a:endParaRPr lang="en-US">
              <a:solidFill>
                <a:prstClr val="black">
                  <a:tint val="75000"/>
                </a:prstClr>
              </a:solidFill>
            </a:endParaRPr>
          </a:p>
        </p:txBody>
      </p:sp>
      <p:sp>
        <p:nvSpPr>
          <p:cNvPr id="8" name="Footer Placeholder 4"/>
          <p:cNvSpPr>
            <a:spLocks noGrp="1"/>
          </p:cNvSpPr>
          <p:nvPr>
            <p:ph type="ftr" sz="quarter" idx="11"/>
          </p:nvPr>
        </p:nvSpPr>
        <p:spPr>
          <a:xfrm>
            <a:off x="4216400" y="6035676"/>
            <a:ext cx="3860800" cy="685800"/>
          </a:xfrm>
          <a:prstGeom prst="rect">
            <a:avLst/>
          </a:prstGeom>
        </p:spPr>
        <p:txBody>
          <a:bodyPr/>
          <a:lstStyle/>
          <a:p>
            <a:r>
              <a:rPr lang="en-US">
                <a:solidFill>
                  <a:prstClr val="black">
                    <a:tint val="75000"/>
                  </a:prstClr>
                </a:solidFill>
              </a:rPr>
              <a:t>Agricultural Outlook Forum February 21 – 22, 2019</a:t>
            </a:r>
            <a:endParaRPr lang="en-US" dirty="0">
              <a:solidFill>
                <a:prstClr val="black">
                  <a:tint val="75000"/>
                </a:prstClr>
              </a:solidFill>
            </a:endParaRPr>
          </a:p>
        </p:txBody>
      </p:sp>
    </p:spTree>
    <p:extLst>
      <p:ext uri="{BB962C8B-B14F-4D97-AF65-F5344CB8AC3E}">
        <p14:creationId xmlns:p14="http://schemas.microsoft.com/office/powerpoint/2010/main" val="13542971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6"/>
            <a:ext cx="5386917" cy="36925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6"/>
            <a:ext cx="5389033" cy="3692525"/>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1876385" y="6356350"/>
            <a:ext cx="2133600" cy="365125"/>
          </a:xfrm>
          <a:prstGeom prst="rect">
            <a:avLst/>
          </a:prstGeom>
        </p:spPr>
        <p:txBody>
          <a:bodyPr/>
          <a:lstStyle/>
          <a:p>
            <a:endParaRPr lang="en-US">
              <a:solidFill>
                <a:prstClr val="black">
                  <a:tint val="75000"/>
                </a:prstClr>
              </a:solidFill>
            </a:endParaRPr>
          </a:p>
        </p:txBody>
      </p:sp>
      <p:sp>
        <p:nvSpPr>
          <p:cNvPr id="8" name="Footer Placeholder 7"/>
          <p:cNvSpPr>
            <a:spLocks noGrp="1"/>
          </p:cNvSpPr>
          <p:nvPr>
            <p:ph type="ftr" sz="quarter" idx="11"/>
          </p:nvPr>
        </p:nvSpPr>
        <p:spPr>
          <a:xfrm>
            <a:off x="4165600" y="6356351"/>
            <a:ext cx="3860800" cy="365125"/>
          </a:xfrm>
          <a:prstGeom prst="rect">
            <a:avLst/>
          </a:prstGeom>
        </p:spPr>
        <p:txBody>
          <a:bodyPr/>
          <a:lstStyle/>
          <a:p>
            <a:r>
              <a:rPr lang="en-US">
                <a:solidFill>
                  <a:prstClr val="black">
                    <a:tint val="75000"/>
                  </a:prstClr>
                </a:solidFill>
              </a:rPr>
              <a:t>Agricultural Outlook Forum February 21 – 22, 2019</a:t>
            </a:r>
          </a:p>
        </p:txBody>
      </p:sp>
      <p:sp>
        <p:nvSpPr>
          <p:cNvPr id="9" name="Slide Number Placeholder 8"/>
          <p:cNvSpPr>
            <a:spLocks noGrp="1"/>
          </p:cNvSpPr>
          <p:nvPr>
            <p:ph type="sldNum" sz="quarter" idx="12"/>
          </p:nvPr>
        </p:nvSpPr>
        <p:spPr>
          <a:xfrm>
            <a:off x="8737600" y="6356351"/>
            <a:ext cx="2844800" cy="365125"/>
          </a:xfrm>
          <a:prstGeom prst="rect">
            <a:avLst/>
          </a:prstGeom>
        </p:spPr>
        <p:txBody>
          <a:bodyPr/>
          <a:lstStyle/>
          <a:p>
            <a:fld id="{734A15CE-9D31-44FE-A4A3-3DFF052127A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17472730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a:xfrm>
            <a:off x="1876385" y="6356350"/>
            <a:ext cx="2133600" cy="365125"/>
          </a:xfrm>
          <a:prstGeom prst="rect">
            <a:avLst/>
          </a:prstGeom>
        </p:spPr>
        <p:txBody>
          <a:bodyPr/>
          <a:lstStyle/>
          <a:p>
            <a:endParaRPr lang="en-US">
              <a:solidFill>
                <a:prstClr val="black">
                  <a:tint val="75000"/>
                </a:prstClr>
              </a:solidFill>
            </a:endParaRPr>
          </a:p>
        </p:txBody>
      </p:sp>
      <p:sp>
        <p:nvSpPr>
          <p:cNvPr id="4" name="Footer Placeholder 3"/>
          <p:cNvSpPr>
            <a:spLocks noGrp="1"/>
          </p:cNvSpPr>
          <p:nvPr>
            <p:ph type="ftr" sz="quarter" idx="11"/>
          </p:nvPr>
        </p:nvSpPr>
        <p:spPr>
          <a:xfrm>
            <a:off x="4165600" y="6356351"/>
            <a:ext cx="3860800" cy="365125"/>
          </a:xfrm>
          <a:prstGeom prst="rect">
            <a:avLst/>
          </a:prstGeom>
        </p:spPr>
        <p:txBody>
          <a:bodyPr/>
          <a:lstStyle/>
          <a:p>
            <a:r>
              <a:rPr lang="en-US">
                <a:solidFill>
                  <a:prstClr val="black">
                    <a:tint val="75000"/>
                  </a:prstClr>
                </a:solidFill>
              </a:rPr>
              <a:t>Agricultural Outlook Forum February 21 – 22, 2019</a:t>
            </a:r>
          </a:p>
        </p:txBody>
      </p:sp>
      <p:sp>
        <p:nvSpPr>
          <p:cNvPr id="5" name="Slide Number Placeholder 4"/>
          <p:cNvSpPr>
            <a:spLocks noGrp="1"/>
          </p:cNvSpPr>
          <p:nvPr>
            <p:ph type="sldNum" sz="quarter" idx="12"/>
          </p:nvPr>
        </p:nvSpPr>
        <p:spPr>
          <a:xfrm>
            <a:off x="8737600" y="6356351"/>
            <a:ext cx="2844800" cy="365125"/>
          </a:xfrm>
          <a:prstGeom prst="rect">
            <a:avLst/>
          </a:prstGeom>
        </p:spPr>
        <p:txBody>
          <a:bodyPr/>
          <a:lstStyle/>
          <a:p>
            <a:fld id="{734A15CE-9D31-44FE-A4A3-3DFF052127A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70423035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a:xfrm>
            <a:off x="1876385" y="6356350"/>
            <a:ext cx="2133600" cy="365125"/>
          </a:xfrm>
          <a:prstGeom prst="rect">
            <a:avLst/>
          </a:prstGeom>
        </p:spPr>
        <p:txBody>
          <a:bodyPr/>
          <a:lstStyle/>
          <a:p>
            <a:endParaRPr lang="en-US">
              <a:solidFill>
                <a:prstClr val="black">
                  <a:tint val="75000"/>
                </a:prstClr>
              </a:solidFill>
            </a:endParaRPr>
          </a:p>
        </p:txBody>
      </p:sp>
      <p:sp>
        <p:nvSpPr>
          <p:cNvPr id="3" name="Footer Placeholder 2"/>
          <p:cNvSpPr>
            <a:spLocks noGrp="1"/>
          </p:cNvSpPr>
          <p:nvPr>
            <p:ph type="ftr" sz="quarter" idx="11"/>
          </p:nvPr>
        </p:nvSpPr>
        <p:spPr>
          <a:xfrm>
            <a:off x="4165600" y="6356351"/>
            <a:ext cx="3860800" cy="365125"/>
          </a:xfrm>
          <a:prstGeom prst="rect">
            <a:avLst/>
          </a:prstGeom>
        </p:spPr>
        <p:txBody>
          <a:bodyPr/>
          <a:lstStyle/>
          <a:p>
            <a:r>
              <a:rPr lang="en-US">
                <a:solidFill>
                  <a:prstClr val="black">
                    <a:tint val="75000"/>
                  </a:prstClr>
                </a:solidFill>
              </a:rPr>
              <a:t>Agricultural Outlook Forum February 21 – 22, 2019</a:t>
            </a:r>
          </a:p>
        </p:txBody>
      </p:sp>
      <p:sp>
        <p:nvSpPr>
          <p:cNvPr id="4" name="Slide Number Placeholder 3"/>
          <p:cNvSpPr>
            <a:spLocks noGrp="1"/>
          </p:cNvSpPr>
          <p:nvPr>
            <p:ph type="sldNum" sz="quarter" idx="12"/>
          </p:nvPr>
        </p:nvSpPr>
        <p:spPr>
          <a:xfrm>
            <a:off x="8737600" y="6356351"/>
            <a:ext cx="2844800" cy="365125"/>
          </a:xfrm>
          <a:prstGeom prst="rect">
            <a:avLst/>
          </a:prstGeom>
        </p:spPr>
        <p:txBody>
          <a:bodyPr/>
          <a:lstStyle/>
          <a:p>
            <a:fld id="{734A15CE-9D31-44FE-A4A3-3DFF052127A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26803759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76200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762001"/>
            <a:ext cx="6815667" cy="4832350"/>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924051"/>
            <a:ext cx="4011084" cy="367030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1876385" y="6356350"/>
            <a:ext cx="2133600" cy="365125"/>
          </a:xfrm>
          <a:prstGeom prst="rect">
            <a:avLst/>
          </a:prstGeom>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a:xfrm>
            <a:off x="4165600" y="6356351"/>
            <a:ext cx="3860800" cy="365125"/>
          </a:xfrm>
          <a:prstGeom prst="rect">
            <a:avLst/>
          </a:prstGeom>
        </p:spPr>
        <p:txBody>
          <a:bodyPr/>
          <a:lstStyle/>
          <a:p>
            <a:r>
              <a:rPr lang="en-US">
                <a:solidFill>
                  <a:prstClr val="black">
                    <a:tint val="75000"/>
                  </a:prstClr>
                </a:solidFill>
              </a:rPr>
              <a:t>Agricultural Outlook Forum February 21 – 22, 2019</a:t>
            </a: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734A15CE-9D31-44FE-A4A3-3DFF052127A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68302206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495799"/>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533400"/>
            <a:ext cx="7315200" cy="3889374"/>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062537"/>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a:xfrm>
            <a:off x="1876385" y="6356350"/>
            <a:ext cx="2133600" cy="365125"/>
          </a:xfrm>
          <a:prstGeom prst="rect">
            <a:avLst/>
          </a:prstGeom>
        </p:spPr>
        <p:txBody>
          <a:bodyPr/>
          <a:lstStyle/>
          <a:p>
            <a:endParaRPr lang="en-US">
              <a:solidFill>
                <a:prstClr val="black">
                  <a:tint val="75000"/>
                </a:prstClr>
              </a:solidFill>
            </a:endParaRPr>
          </a:p>
        </p:txBody>
      </p:sp>
      <p:sp>
        <p:nvSpPr>
          <p:cNvPr id="6" name="Footer Placeholder 5"/>
          <p:cNvSpPr>
            <a:spLocks noGrp="1"/>
          </p:cNvSpPr>
          <p:nvPr>
            <p:ph type="ftr" sz="quarter" idx="11"/>
          </p:nvPr>
        </p:nvSpPr>
        <p:spPr>
          <a:xfrm>
            <a:off x="4165600" y="6356351"/>
            <a:ext cx="3860800" cy="365125"/>
          </a:xfrm>
          <a:prstGeom prst="rect">
            <a:avLst/>
          </a:prstGeom>
        </p:spPr>
        <p:txBody>
          <a:bodyPr/>
          <a:lstStyle/>
          <a:p>
            <a:r>
              <a:rPr lang="en-US">
                <a:solidFill>
                  <a:prstClr val="black">
                    <a:tint val="75000"/>
                  </a:prstClr>
                </a:solidFill>
              </a:rPr>
              <a:t>Agricultural Outlook Forum February 21 – 22, 2019</a:t>
            </a:r>
          </a:p>
        </p:txBody>
      </p:sp>
      <p:sp>
        <p:nvSpPr>
          <p:cNvPr id="7" name="Slide Number Placeholder 6"/>
          <p:cNvSpPr>
            <a:spLocks noGrp="1"/>
          </p:cNvSpPr>
          <p:nvPr>
            <p:ph type="sldNum" sz="quarter" idx="12"/>
          </p:nvPr>
        </p:nvSpPr>
        <p:spPr>
          <a:xfrm>
            <a:off x="8737600" y="6356351"/>
            <a:ext cx="2844800" cy="365125"/>
          </a:xfrm>
          <a:prstGeom prst="rect">
            <a:avLst/>
          </a:prstGeom>
        </p:spPr>
        <p:txBody>
          <a:bodyPr/>
          <a:lstStyle/>
          <a:p>
            <a:fld id="{734A15CE-9D31-44FE-A4A3-3DFF052127A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20552549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a:xfrm>
            <a:off x="609600" y="1371601"/>
            <a:ext cx="10972800" cy="4495801"/>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1876385" y="6356350"/>
            <a:ext cx="2133600" cy="365125"/>
          </a:xfrm>
          <a:prstGeom prst="rect">
            <a:avLst/>
          </a:prstGeom>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r>
              <a:rPr lang="en-US">
                <a:solidFill>
                  <a:prstClr val="black">
                    <a:tint val="75000"/>
                  </a:prstClr>
                </a:solidFill>
              </a:rPr>
              <a:t>Agricultural Outlook Forum February 21 – 22, 2019</a:t>
            </a: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734A15CE-9D31-44FE-A4A3-3DFF052127A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345365422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762001"/>
            <a:ext cx="2743200" cy="5135563"/>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762001"/>
            <a:ext cx="8026400" cy="5135563"/>
          </a:xfrm>
        </p:spPr>
        <p:txBody>
          <a:bodyPr vert="eaVert"/>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1876385" y="6356350"/>
            <a:ext cx="2133600" cy="365125"/>
          </a:xfrm>
          <a:prstGeom prst="rect">
            <a:avLst/>
          </a:prstGeom>
        </p:spPr>
        <p:txBody>
          <a:bodyPr/>
          <a:lstStyle/>
          <a:p>
            <a:endParaRPr lang="en-US">
              <a:solidFill>
                <a:prstClr val="black">
                  <a:tint val="75000"/>
                </a:prstClr>
              </a:solidFill>
            </a:endParaRPr>
          </a:p>
        </p:txBody>
      </p:sp>
      <p:sp>
        <p:nvSpPr>
          <p:cNvPr id="5" name="Footer Placeholder 4"/>
          <p:cNvSpPr>
            <a:spLocks noGrp="1"/>
          </p:cNvSpPr>
          <p:nvPr>
            <p:ph type="ftr" sz="quarter" idx="11"/>
          </p:nvPr>
        </p:nvSpPr>
        <p:spPr>
          <a:xfrm>
            <a:off x="4165600" y="6356351"/>
            <a:ext cx="3860800" cy="365125"/>
          </a:xfrm>
          <a:prstGeom prst="rect">
            <a:avLst/>
          </a:prstGeom>
        </p:spPr>
        <p:txBody>
          <a:bodyPr/>
          <a:lstStyle/>
          <a:p>
            <a:r>
              <a:rPr lang="en-US">
                <a:solidFill>
                  <a:prstClr val="black">
                    <a:tint val="75000"/>
                  </a:prstClr>
                </a:solidFill>
              </a:rPr>
              <a:t>Agricultural Outlook Forum February 21 – 22, 2019</a:t>
            </a:r>
            <a:endParaRPr lang="en-US" dirty="0">
              <a:solidFill>
                <a:prstClr val="black">
                  <a:tint val="75000"/>
                </a:prstClr>
              </a:solidFill>
            </a:endParaRPr>
          </a:p>
        </p:txBody>
      </p:sp>
      <p:sp>
        <p:nvSpPr>
          <p:cNvPr id="6" name="Slide Number Placeholder 5"/>
          <p:cNvSpPr>
            <a:spLocks noGrp="1"/>
          </p:cNvSpPr>
          <p:nvPr>
            <p:ph type="sldNum" sz="quarter" idx="12"/>
          </p:nvPr>
        </p:nvSpPr>
        <p:spPr>
          <a:xfrm>
            <a:off x="8737600" y="6356351"/>
            <a:ext cx="2844800" cy="365125"/>
          </a:xfrm>
          <a:prstGeom prst="rect">
            <a:avLst/>
          </a:prstGeom>
        </p:spPr>
        <p:txBody>
          <a:bodyPr/>
          <a:lstStyle/>
          <a:p>
            <a:fld id="{734A15CE-9D31-44FE-A4A3-3DFF052127A3}" type="slidenum">
              <a:rPr lang="en-US" smtClean="0">
                <a:solidFill>
                  <a:prstClr val="black">
                    <a:tint val="75000"/>
                  </a:prstClr>
                </a:solidFill>
              </a:rPr>
              <a:pPr/>
              <a:t>‹#›</a:t>
            </a:fld>
            <a:endParaRPr lang="en-US">
              <a:solidFill>
                <a:prstClr val="black">
                  <a:tint val="75000"/>
                </a:prstClr>
              </a:solidFill>
            </a:endParaRPr>
          </a:p>
        </p:txBody>
      </p:sp>
    </p:spTree>
    <p:extLst>
      <p:ext uri="{BB962C8B-B14F-4D97-AF65-F5344CB8AC3E}">
        <p14:creationId xmlns:p14="http://schemas.microsoft.com/office/powerpoint/2010/main" val="125870478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16000" y="304800"/>
            <a:ext cx="10261600" cy="9906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609600" y="1600201"/>
            <a:ext cx="10972800" cy="4571999"/>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grpSp>
        <p:nvGrpSpPr>
          <p:cNvPr id="6" name="Group 5"/>
          <p:cNvGrpSpPr/>
          <p:nvPr userDrawn="1"/>
        </p:nvGrpSpPr>
        <p:grpSpPr>
          <a:xfrm>
            <a:off x="0" y="5852160"/>
            <a:ext cx="12192000" cy="1005840"/>
            <a:chOff x="0" y="6017036"/>
            <a:chExt cx="8989691" cy="840964"/>
          </a:xfrm>
        </p:grpSpPr>
        <p:pic>
          <p:nvPicPr>
            <p:cNvPr id="7" name="Picture 6"/>
            <p:cNvPicPr>
              <a:picLocks noChangeAspect="1"/>
            </p:cNvPicPr>
            <p:nvPr userDrawn="1"/>
          </p:nvPicPr>
          <p:blipFill rotWithShape="1">
            <a:blip r:embed="rId13" cstate="print">
              <a:extLst>
                <a:ext uri="{28A0092B-C50C-407E-A947-70E740481C1C}">
                  <a14:useLocalDpi xmlns:a14="http://schemas.microsoft.com/office/drawing/2010/main" val="0"/>
                </a:ext>
              </a:extLst>
            </a:blip>
            <a:srcRect r="11940"/>
            <a:stretch/>
          </p:blipFill>
          <p:spPr>
            <a:xfrm>
              <a:off x="0" y="6017036"/>
              <a:ext cx="8052179" cy="840964"/>
            </a:xfrm>
            <a:prstGeom prst="rect">
              <a:avLst/>
            </a:prstGeom>
          </p:spPr>
        </p:pic>
        <p:pic>
          <p:nvPicPr>
            <p:cNvPr id="8" name="Picture 7"/>
            <p:cNvPicPr>
              <a:picLocks noChangeAspect="1"/>
            </p:cNvPicPr>
            <p:nvPr userDrawn="1"/>
          </p:nvPicPr>
          <p:blipFill>
            <a:blip r:embed="rId14" cstate="print">
              <a:extLst>
                <a:ext uri="{28A0092B-C50C-407E-A947-70E740481C1C}">
                  <a14:useLocalDpi xmlns:a14="http://schemas.microsoft.com/office/drawing/2010/main" val="0"/>
                </a:ext>
              </a:extLst>
            </a:blip>
            <a:stretch>
              <a:fillRect/>
            </a:stretch>
          </p:blipFill>
          <p:spPr>
            <a:xfrm>
              <a:off x="8382000" y="6172200"/>
              <a:ext cx="607691" cy="609600"/>
            </a:xfrm>
            <a:prstGeom prst="rect">
              <a:avLst/>
            </a:prstGeom>
          </p:spPr>
        </p:pic>
      </p:grpSp>
    </p:spTree>
    <p:extLst>
      <p:ext uri="{BB962C8B-B14F-4D97-AF65-F5344CB8AC3E}">
        <p14:creationId xmlns:p14="http://schemas.microsoft.com/office/powerpoint/2010/main" val="357634941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s://www.nass.usda.gov/Research_and_Science/Disaster-Analysis/index.php" TargetMode="External"/><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hyperlink" Target="https://www.nhc.noaa.gov/" TargetMode="Externa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s://prism.oregonstate.edu/comparisons/anomalies.php" TargetMode="External"/><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prism.oregonstate.edu/comparisons/anomalies.php" TargetMode="Externa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hyperlink" Target="https://maps.cocorahs.org/" TargetMode="External"/><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s://www.nass.usda.gov/Research_and_Science/Cropland/Release/index.php" TargetMode="External"/><Relationship Id="rId2" Type="http://schemas.openxmlformats.org/officeDocument/2006/relationships/hyperlink" Target="https://www.nhc.noaa.gov/gis/" TargetMode="External"/><Relationship Id="rId1" Type="http://schemas.openxmlformats.org/officeDocument/2006/relationships/slideLayout" Target="../slideLayouts/slideLayout2.xml"/><Relationship Id="rId4" Type="http://schemas.openxmlformats.org/officeDocument/2006/relationships/image" Target="../media/image7.png"/></Relationships>
</file>

<file path=ppt/slides/_rels/slide7.xml.rels><?xml version="1.0" encoding="UTF-8" standalone="yes"?>
<Relationships xmlns="http://schemas.openxmlformats.org/package/2006/relationships"><Relationship Id="rId3" Type="http://schemas.openxmlformats.org/officeDocument/2006/relationships/hyperlink" Target="https://www.nass.usda.gov/Research_and_Science/Cropland/Release/index.php" TargetMode="External"/><Relationship Id="rId2" Type="http://schemas.openxmlformats.org/officeDocument/2006/relationships/hyperlink" Target="https://quickstats.nass.usda.gov/#8915C2FA-45F7-3DF9-8204-14B9616432C3" TargetMode="External"/><Relationship Id="rId1" Type="http://schemas.openxmlformats.org/officeDocument/2006/relationships/slideLayout" Target="../slideLayouts/slideLayout2.xml"/><Relationship Id="rId4" Type="http://schemas.openxmlformats.org/officeDocument/2006/relationships/hyperlink" Target="NOAA%20National%20Hurricane%20Center%20and%20Central%20Pacific%20Hurricane%20Center"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slideLayout" Target="../slideLayouts/slideLayout2.xml"/><Relationship Id="rId6" Type="http://schemas.openxmlformats.org/officeDocument/2006/relationships/hyperlink" Target="mailto:zhe.li@usda.gov" TargetMode="External"/><Relationship Id="rId5" Type="http://schemas.openxmlformats.org/officeDocument/2006/relationships/hyperlink" Target="https://agriwatch.projects.earthengine.app/view/rapid" TargetMode="External"/><Relationship Id="rId4" Type="http://schemas.openxmlformats.org/officeDocument/2006/relationships/image" Target="../media/image13.png"/></Relationships>
</file>

<file path=ppt/slides/_rels/slide10.xml.rels><?xml version="1.0" encoding="UTF-8" standalone="yes"?>
<Relationships xmlns="http://schemas.openxmlformats.org/package/2006/relationships"><Relationship Id="rId8" Type="http://schemas.openxmlformats.org/officeDocument/2006/relationships/image" Target="../media/image20.png"/><Relationship Id="rId3" Type="http://schemas.openxmlformats.org/officeDocument/2006/relationships/image" Target="../media/image15.png"/><Relationship Id="rId7" Type="http://schemas.openxmlformats.org/officeDocument/2006/relationships/image" Target="../media/image19.png"/><Relationship Id="rId2" Type="http://schemas.openxmlformats.org/officeDocument/2006/relationships/image" Target="../media/image14.png"/><Relationship Id="rId1" Type="http://schemas.openxmlformats.org/officeDocument/2006/relationships/slideLayout" Target="../slideLayouts/slideLayout2.xml"/><Relationship Id="rId6" Type="http://schemas.openxmlformats.org/officeDocument/2006/relationships/image" Target="../media/image18.png"/><Relationship Id="rId5" Type="http://schemas.openxmlformats.org/officeDocument/2006/relationships/image" Target="../media/image17.jpeg"/><Relationship Id="rId4" Type="http://schemas.openxmlformats.org/officeDocument/2006/relationships/image" Target="../media/image16.png"/></Relationships>
</file>

<file path=ppt/slides/_rels/slide11.xml.rels><?xml version="1.0" encoding="UTF-8" standalone="yes"?>
<Relationships xmlns="http://schemas.openxmlformats.org/package/2006/relationships"><Relationship Id="rId8" Type="http://schemas.openxmlformats.org/officeDocument/2006/relationships/image" Target="../media/image27.jpeg"/><Relationship Id="rId3" Type="http://schemas.openxmlformats.org/officeDocument/2006/relationships/image" Target="../media/image22.png"/><Relationship Id="rId7" Type="http://schemas.openxmlformats.org/officeDocument/2006/relationships/image" Target="../media/image26.png"/><Relationship Id="rId2" Type="http://schemas.openxmlformats.org/officeDocument/2006/relationships/image" Target="../media/image21.png"/><Relationship Id="rId1" Type="http://schemas.openxmlformats.org/officeDocument/2006/relationships/slideLayout" Target="../slideLayouts/slideLayout2.xml"/><Relationship Id="rId6" Type="http://schemas.openxmlformats.org/officeDocument/2006/relationships/image" Target="../media/image25.png"/><Relationship Id="rId5" Type="http://schemas.openxmlformats.org/officeDocument/2006/relationships/image" Target="../media/image24.png"/><Relationship Id="rId4" Type="http://schemas.openxmlformats.org/officeDocument/2006/relationships/image" Target="../media/image23.png"/></Relationships>
</file>

<file path=ppt/slides/_rels/slide12.xml.rels><?xml version="1.0" encoding="UTF-8" standalone="yes"?>
<Relationships xmlns="http://schemas.openxmlformats.org/package/2006/relationships"><Relationship Id="rId3" Type="http://schemas.openxmlformats.org/officeDocument/2006/relationships/image" Target="../media/image27.jpeg"/><Relationship Id="rId7" Type="http://schemas.openxmlformats.org/officeDocument/2006/relationships/image" Target="../media/image32.png"/><Relationship Id="rId2" Type="http://schemas.openxmlformats.org/officeDocument/2006/relationships/image" Target="../media/image28.png"/><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30.png"/><Relationship Id="rId4" Type="http://schemas.openxmlformats.org/officeDocument/2006/relationships/image" Target="../media/image29.png"/></Relationships>
</file>

<file path=ppt/slides/_rels/slide13.xml.rels><?xml version="1.0" encoding="UTF-8" standalone="yes"?>
<Relationships xmlns="http://schemas.openxmlformats.org/package/2006/relationships"><Relationship Id="rId3" Type="http://schemas.openxmlformats.org/officeDocument/2006/relationships/image" Target="../media/image33.png"/><Relationship Id="rId7" Type="http://schemas.openxmlformats.org/officeDocument/2006/relationships/image" Target="../media/image37.png"/><Relationship Id="rId2" Type="http://schemas.openxmlformats.org/officeDocument/2006/relationships/image" Target="../media/image27.jpeg"/><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14.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image" Target="../media/image38.png"/><Relationship Id="rId1" Type="http://schemas.openxmlformats.org/officeDocument/2006/relationships/slideLayout" Target="../slideLayouts/slideLayout2.xml"/><Relationship Id="rId5" Type="http://schemas.openxmlformats.org/officeDocument/2006/relationships/image" Target="../media/image27.jpeg"/><Relationship Id="rId4" Type="http://schemas.openxmlformats.org/officeDocument/2006/relationships/image" Target="../media/image35.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itle 1"/>
          <p:cNvSpPr txBox="1">
            <a:spLocks/>
          </p:cNvSpPr>
          <p:nvPr/>
        </p:nvSpPr>
        <p:spPr>
          <a:xfrm>
            <a:off x="0" y="725714"/>
            <a:ext cx="12192000" cy="1518180"/>
          </a:xfrm>
          <a:prstGeom prst="rect">
            <a:avLst/>
          </a:prstGeom>
          <a:solidFill>
            <a:schemeClr val="bg1">
              <a:lumMod val="85000"/>
            </a:schemeClr>
          </a:solidFill>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ts val="0"/>
              </a:spcBef>
              <a:spcAft>
                <a:spcPts val="800"/>
              </a:spcAft>
              <a:buClrTx/>
              <a:buSzTx/>
              <a:buFontTx/>
              <a:buNone/>
              <a:tabLst/>
              <a:defRPr/>
            </a:pPr>
            <a:r>
              <a:rPr kumimoji="0" lang="en-US" sz="40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rPr>
              <a:t>Hurricane Isaias Event Report</a:t>
            </a:r>
            <a:endParaRPr kumimoji="0" lang="en-US" sz="3200" b="1" i="0" u="none" strike="noStrike" kern="1200" cap="none" spc="0" normalizeH="0" baseline="0" noProof="0" dirty="0">
              <a:ln>
                <a:noFill/>
              </a:ln>
              <a:solidFill>
                <a:prstClr val="black"/>
              </a:solidFill>
              <a:effectLst/>
              <a:uLnTx/>
              <a:uFillTx/>
              <a:latin typeface="Calibri" panose="020F0502020204030204" pitchFamily="34" charset="0"/>
              <a:ea typeface="Calibri" panose="020F0502020204030204" pitchFamily="34" charset="0"/>
              <a:cs typeface="Times New Roman" panose="02020603050405020304" pitchFamily="18" charset="0"/>
            </a:endParaRPr>
          </a:p>
        </p:txBody>
      </p:sp>
      <p:sp>
        <p:nvSpPr>
          <p:cNvPr id="14" name="TextBox 13"/>
          <p:cNvSpPr txBox="1"/>
          <p:nvPr/>
        </p:nvSpPr>
        <p:spPr>
          <a:xfrm>
            <a:off x="1350793" y="3549934"/>
            <a:ext cx="9331572" cy="954107"/>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a:ea typeface="+mn-ea"/>
                <a:cs typeface="+mn-cs"/>
              </a:rPr>
              <a:t>USDA NASS Disaster Monitoring Team</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dirty="0">
                <a:ln>
                  <a:noFill/>
                </a:ln>
                <a:solidFill>
                  <a:prstClr val="black"/>
                </a:solidFill>
                <a:effectLst/>
                <a:uLnTx/>
                <a:uFillTx/>
                <a:latin typeface="Calibri"/>
                <a:ea typeface="+mn-ea"/>
                <a:cs typeface="+mn-cs"/>
              </a:rPr>
              <a:t>Report last updated: October 23, 2026</a:t>
            </a:r>
          </a:p>
        </p:txBody>
      </p:sp>
      <p:sp>
        <p:nvSpPr>
          <p:cNvPr id="4" name="TextBox 3">
            <a:extLst>
              <a:ext uri="{FF2B5EF4-FFF2-40B4-BE49-F238E27FC236}">
                <a16:creationId xmlns:a16="http://schemas.microsoft.com/office/drawing/2014/main" id="{AA2434BE-A280-C5E7-F958-F2E8581179C3}"/>
              </a:ext>
            </a:extLst>
          </p:cNvPr>
          <p:cNvSpPr txBox="1"/>
          <p:nvPr/>
        </p:nvSpPr>
        <p:spPr>
          <a:xfrm>
            <a:off x="1616830" y="6210985"/>
            <a:ext cx="8958339" cy="369332"/>
          </a:xfrm>
          <a:prstGeom prst="rect">
            <a:avLst/>
          </a:prstGeom>
          <a:noFill/>
        </p:spPr>
        <p:txBody>
          <a:bodyPr wrap="square" rtlCol="0">
            <a:spAutoFit/>
          </a:bodyPr>
          <a:lstStyle>
            <a:defPPr>
              <a:defRPr lang="en-US"/>
            </a:defPPr>
            <a:lvl1pPr marR="0" lvl="0" indent="0" algn="ctr" fontAlgn="auto">
              <a:lnSpc>
                <a:spcPct val="100000"/>
              </a:lnSpc>
              <a:spcBef>
                <a:spcPts val="0"/>
              </a:spcBef>
              <a:spcAft>
                <a:spcPts val="0"/>
              </a:spcAft>
              <a:buClrTx/>
              <a:buSzTx/>
              <a:buFontTx/>
              <a:buNone/>
              <a:tabLst/>
              <a:defRPr kumimoji="0" sz="2800" b="0" i="0" u="none" strike="noStrike" cap="none" spc="0" normalizeH="0" baseline="0">
                <a:ln>
                  <a:noFill/>
                </a:ln>
                <a:solidFill>
                  <a:prstClr val="black"/>
                </a:solidFill>
                <a:effectLst/>
                <a:uLnTx/>
                <a:uFillTx/>
                <a:latin typeface="Calibri"/>
              </a:defRPr>
            </a:lvl1pPr>
          </a:lstStyle>
          <a:p>
            <a:r>
              <a:rPr lang="en-US" sz="1800" dirty="0">
                <a:hlinkClick r:id="rId3"/>
              </a:rPr>
              <a:t>https://www.nass.usda.gov/Research_and_Science/Disaster-Analysis/index.php</a:t>
            </a:r>
            <a:r>
              <a:rPr lang="en-US" sz="1800" dirty="0"/>
              <a:t> </a:t>
            </a:r>
          </a:p>
        </p:txBody>
      </p:sp>
    </p:spTree>
    <p:extLst>
      <p:ext uri="{BB962C8B-B14F-4D97-AF65-F5344CB8AC3E}">
        <p14:creationId xmlns:p14="http://schemas.microsoft.com/office/powerpoint/2010/main" val="287102447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00F95E7-9D90-828E-0CDE-84669B552DF8}"/>
              </a:ext>
            </a:extLst>
          </p:cNvPr>
          <p:cNvSpPr>
            <a:spLocks noGrp="1"/>
          </p:cNvSpPr>
          <p:nvPr>
            <p:ph idx="1"/>
          </p:nvPr>
        </p:nvSpPr>
        <p:spPr>
          <a:xfrm>
            <a:off x="990029" y="1351876"/>
            <a:ext cx="5677471" cy="4571999"/>
          </a:xfrm>
        </p:spPr>
        <p:txBody>
          <a:bodyPr>
            <a:noAutofit/>
          </a:bodyPr>
          <a:lstStyle/>
          <a:p>
            <a:pPr fontAlgn="base"/>
            <a:r>
              <a:rPr lang="en-US" sz="1800" dirty="0">
                <a:solidFill>
                  <a:srgbClr val="000000"/>
                </a:solidFill>
                <a:latin typeface="Calibri" panose="020F0502020204030204" pitchFamily="34" charset="0"/>
                <a:cs typeface="Calibri" panose="020F0502020204030204" pitchFamily="34" charset="0"/>
              </a:rPr>
              <a:t>October 8, 2026: Hurricane Isaias became a Category 2 hurricane reaching 105 mph sustained winds, shortly before landfall. </a:t>
            </a:r>
          </a:p>
          <a:p>
            <a:pPr fontAlgn="base"/>
            <a:r>
              <a:rPr lang="en-US" sz="1800" dirty="0">
                <a:solidFill>
                  <a:srgbClr val="000000"/>
                </a:solidFill>
                <a:latin typeface="Calibri" panose="020F0502020204030204" pitchFamily="34" charset="0"/>
                <a:cs typeface="Calibri" panose="020F0502020204030204" pitchFamily="34" charset="0"/>
              </a:rPr>
              <a:t>October 9, 2026: Hurricane Isaias made landfall near Destin, Florida. </a:t>
            </a:r>
          </a:p>
          <a:p>
            <a:pPr fontAlgn="base"/>
            <a:r>
              <a:rPr lang="en-US" sz="1800" dirty="0">
                <a:solidFill>
                  <a:srgbClr val="000000"/>
                </a:solidFill>
                <a:latin typeface="Calibri" panose="020F0502020204030204" pitchFamily="34" charset="0"/>
                <a:cs typeface="Calibri" panose="020F0502020204030204" pitchFamily="34" charset="0"/>
              </a:rPr>
              <a:t>October 10, 2026: Transitioned to post-tropical storm over southern Alabama.</a:t>
            </a:r>
          </a:p>
          <a:p>
            <a:pPr fontAlgn="base"/>
            <a:endParaRPr lang="en-US" sz="1800" dirty="0">
              <a:solidFill>
                <a:srgbClr val="000000"/>
              </a:solidFill>
              <a:latin typeface="Calibri" panose="020F0502020204030204" pitchFamily="34" charset="0"/>
              <a:cs typeface="Calibri" panose="020F0502020204030204" pitchFamily="34" charset="0"/>
            </a:endParaRPr>
          </a:p>
          <a:p>
            <a:pPr fontAlgn="base"/>
            <a:r>
              <a:rPr lang="en-US" sz="1800" dirty="0">
                <a:solidFill>
                  <a:srgbClr val="000000"/>
                </a:solidFill>
                <a:latin typeface="Calibri" panose="020F0502020204030204" pitchFamily="34" charset="0"/>
                <a:cs typeface="Calibri" panose="020F0502020204030204" pitchFamily="34" charset="0"/>
              </a:rPr>
              <a:t>Late-season arrival came amid harvest for cotton, peanuts, soybeans, pecans, and other row crops. </a:t>
            </a:r>
          </a:p>
          <a:p>
            <a:pPr fontAlgn="base"/>
            <a:r>
              <a:rPr lang="en-US" sz="1800" dirty="0">
                <a:solidFill>
                  <a:srgbClr val="000000"/>
                </a:solidFill>
                <a:latin typeface="Calibri" panose="020F0502020204030204" pitchFamily="34" charset="0"/>
                <a:cs typeface="Calibri" panose="020F0502020204030204" pitchFamily="34" charset="0"/>
              </a:rPr>
              <a:t>Producers faced flooding, high winds, and field access issues, with potential for harvest disruption and crop loss. </a:t>
            </a:r>
          </a:p>
        </p:txBody>
      </p:sp>
      <p:sp>
        <p:nvSpPr>
          <p:cNvPr id="13" name="Slide Number Placeholder 3">
            <a:extLst>
              <a:ext uri="{FF2B5EF4-FFF2-40B4-BE49-F238E27FC236}">
                <a16:creationId xmlns:a16="http://schemas.microsoft.com/office/drawing/2014/main" id="{B3B57DEE-6A29-A9D0-544C-4C56BDB88116}"/>
              </a:ext>
            </a:extLst>
          </p:cNvPr>
          <p:cNvSpPr>
            <a:spLocks noGrp="1"/>
          </p:cNvSpPr>
          <p:nvPr>
            <p:ph type="sldNum" sz="quarter" idx="12"/>
          </p:nvPr>
        </p:nvSpPr>
        <p:spPr>
          <a:xfrm>
            <a:off x="11636611" y="91124"/>
            <a:ext cx="488887" cy="419477"/>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A15CE-9D31-44FE-A4A3-3DFF052127A3}" type="slidenum">
              <a:rPr kumimoji="0" lang="en-US" sz="16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6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7" name="Title 1">
            <a:extLst>
              <a:ext uri="{FF2B5EF4-FFF2-40B4-BE49-F238E27FC236}">
                <a16:creationId xmlns:a16="http://schemas.microsoft.com/office/drawing/2014/main" id="{2CFCEFFE-AF98-FB0C-7BD6-C46A56B2283C}"/>
              </a:ext>
            </a:extLst>
          </p:cNvPr>
          <p:cNvSpPr txBox="1">
            <a:spLocks/>
          </p:cNvSpPr>
          <p:nvPr/>
        </p:nvSpPr>
        <p:spPr>
          <a:xfrm>
            <a:off x="448887" y="132737"/>
            <a:ext cx="11294226" cy="1066800"/>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100000"/>
              </a:lnSpc>
              <a:spcBef>
                <a:spcPct val="0"/>
              </a:spcBef>
              <a:spcAft>
                <a:spcPts val="0"/>
              </a:spcAft>
              <a:buClrTx/>
              <a:buSzTx/>
              <a:buFontTx/>
              <a:buNone/>
              <a:tabLst/>
              <a:defRPr/>
            </a:pPr>
            <a:r>
              <a:rPr lang="en-US" sz="2400" b="1" dirty="0">
                <a:solidFill>
                  <a:prstClr val="black"/>
                </a:solidFill>
                <a:latin typeface="Calibri"/>
              </a:rPr>
              <a:t>Hurricane Isaias</a:t>
            </a:r>
            <a:endParaRPr kumimoji="0" lang="en-US" sz="2400" b="1" i="0" u="none" strike="noStrike" kern="1200" cap="none" spc="0" normalizeH="0" baseline="0" noProof="0" dirty="0">
              <a:ln>
                <a:noFill/>
              </a:ln>
              <a:solidFill>
                <a:prstClr val="black"/>
              </a:solidFill>
              <a:effectLst/>
              <a:uLnTx/>
              <a:uFillTx/>
              <a:latin typeface="Calibri"/>
              <a:ea typeface="+mj-ea"/>
              <a:cs typeface="+mj-cs"/>
            </a:endParaRPr>
          </a:p>
          <a:p>
            <a:pPr marL="0" marR="0" lvl="0" indent="0" algn="ctr" defTabSz="914400" rtl="0" eaLnBrk="1" fontAlgn="auto" latinLnBrk="0" hangingPunct="1">
              <a:lnSpc>
                <a:spcPct val="100000"/>
              </a:lnSpc>
              <a:spcBef>
                <a:spcPct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Calibri"/>
                <a:ea typeface="+mj-ea"/>
                <a:cs typeface="+mj-cs"/>
              </a:rPr>
              <a:t>Event Summary</a:t>
            </a:r>
            <a:endParaRPr kumimoji="0" lang="en-US" sz="2400" b="0" i="0" u="none" strike="noStrike" kern="1200" cap="none" spc="0" normalizeH="0" baseline="0" noProof="0" dirty="0">
              <a:ln>
                <a:noFill/>
              </a:ln>
              <a:solidFill>
                <a:prstClr val="black"/>
              </a:solidFill>
              <a:effectLst/>
              <a:uLnTx/>
              <a:uFillTx/>
              <a:latin typeface="Calibri"/>
              <a:ea typeface="+mj-ea"/>
              <a:cs typeface="+mj-cs"/>
            </a:endParaRPr>
          </a:p>
        </p:txBody>
      </p:sp>
      <p:sp>
        <p:nvSpPr>
          <p:cNvPr id="4" name="TextBox 3">
            <a:extLst>
              <a:ext uri="{FF2B5EF4-FFF2-40B4-BE49-F238E27FC236}">
                <a16:creationId xmlns:a16="http://schemas.microsoft.com/office/drawing/2014/main" id="{B1294C55-C492-35B5-F0DC-C408909524AA}"/>
              </a:ext>
            </a:extLst>
          </p:cNvPr>
          <p:cNvSpPr txBox="1"/>
          <p:nvPr/>
        </p:nvSpPr>
        <p:spPr>
          <a:xfrm>
            <a:off x="6903028" y="5193646"/>
            <a:ext cx="3765939" cy="461665"/>
          </a:xfrm>
          <a:prstGeom prst="rect">
            <a:avLst/>
          </a:prstGeom>
          <a:noFill/>
        </p:spPr>
        <p:txBody>
          <a:bodyPr wrap="square" rtlCol="0">
            <a:spAutoFit/>
          </a:bodyPr>
          <a:lstStyle/>
          <a:p>
            <a:r>
              <a:rPr lang="en-US" sz="1200" dirty="0"/>
              <a:t>October 8, 2026 1:11pm, Hurricane Isaias over the Gulf of America.</a:t>
            </a:r>
            <a:r>
              <a:rPr lang="en-US" sz="1200" b="1" dirty="0"/>
              <a:t> Image Source: </a:t>
            </a:r>
            <a:r>
              <a:rPr lang="en-US" sz="1200" dirty="0">
                <a:hlinkClick r:id="rId2"/>
              </a:rPr>
              <a:t>NOAA</a:t>
            </a:r>
            <a:endParaRPr lang="en-US" sz="1200" dirty="0"/>
          </a:p>
        </p:txBody>
      </p:sp>
      <p:pic>
        <p:nvPicPr>
          <p:cNvPr id="5" name="Picture 4">
            <a:extLst>
              <a:ext uri="{FF2B5EF4-FFF2-40B4-BE49-F238E27FC236}">
                <a16:creationId xmlns:a16="http://schemas.microsoft.com/office/drawing/2014/main" id="{F371A254-BCBE-6C9D-FE84-7E74D305224D}"/>
              </a:ext>
            </a:extLst>
          </p:cNvPr>
          <p:cNvPicPr>
            <a:picLocks noChangeAspect="1"/>
          </p:cNvPicPr>
          <p:nvPr/>
        </p:nvPicPr>
        <p:blipFill>
          <a:blip r:embed="rId3"/>
          <a:stretch>
            <a:fillRect/>
          </a:stretch>
        </p:blipFill>
        <p:spPr>
          <a:xfrm>
            <a:off x="6903028" y="1351876"/>
            <a:ext cx="3841770" cy="3841770"/>
          </a:xfrm>
          <a:prstGeom prst="rect">
            <a:avLst/>
          </a:prstGeom>
          <a:ln>
            <a:solidFill>
              <a:schemeClr val="tx1"/>
            </a:solidFill>
          </a:ln>
        </p:spPr>
      </p:pic>
    </p:spTree>
    <p:extLst>
      <p:ext uri="{BB962C8B-B14F-4D97-AF65-F5344CB8AC3E}">
        <p14:creationId xmlns:p14="http://schemas.microsoft.com/office/powerpoint/2010/main" val="46324504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EA17E3-7173-527C-E003-C518A48102EA}"/>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B24A9102-F693-CCD3-C3CE-C3C76E837EED}"/>
              </a:ext>
            </a:extLst>
          </p:cNvPr>
          <p:cNvPicPr>
            <a:picLocks noChangeAspect="1"/>
          </p:cNvPicPr>
          <p:nvPr/>
        </p:nvPicPr>
        <p:blipFill>
          <a:blip r:embed="rId2"/>
          <a:stretch>
            <a:fillRect/>
          </a:stretch>
        </p:blipFill>
        <p:spPr>
          <a:xfrm>
            <a:off x="2517401" y="389426"/>
            <a:ext cx="7157196" cy="5530561"/>
          </a:xfrm>
          <a:prstGeom prst="rect">
            <a:avLst/>
          </a:prstGeom>
        </p:spPr>
      </p:pic>
      <p:sp>
        <p:nvSpPr>
          <p:cNvPr id="9" name="Slide Number Placeholder 3">
            <a:extLst>
              <a:ext uri="{FF2B5EF4-FFF2-40B4-BE49-F238E27FC236}">
                <a16:creationId xmlns:a16="http://schemas.microsoft.com/office/drawing/2014/main" id="{04BFBB95-9F5F-AA40-B435-ABCE324AAA9C}"/>
              </a:ext>
            </a:extLst>
          </p:cNvPr>
          <p:cNvSpPr>
            <a:spLocks noGrp="1"/>
          </p:cNvSpPr>
          <p:nvPr>
            <p:ph type="sldNum" sz="quarter" idx="12"/>
          </p:nvPr>
        </p:nvSpPr>
        <p:spPr>
          <a:xfrm>
            <a:off x="11636611" y="91124"/>
            <a:ext cx="488887" cy="419477"/>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A15CE-9D31-44FE-A4A3-3DFF052127A3}" type="slidenum">
              <a:rPr kumimoji="0" lang="en-US" sz="16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en-US" sz="16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11" name="TextBox 10">
            <a:extLst>
              <a:ext uri="{FF2B5EF4-FFF2-40B4-BE49-F238E27FC236}">
                <a16:creationId xmlns:a16="http://schemas.microsoft.com/office/drawing/2014/main" id="{D63D9DEE-4C10-625A-946A-0C5FBB54806E}"/>
              </a:ext>
            </a:extLst>
          </p:cNvPr>
          <p:cNvSpPr txBox="1"/>
          <p:nvPr/>
        </p:nvSpPr>
        <p:spPr>
          <a:xfrm>
            <a:off x="2016369" y="6194941"/>
            <a:ext cx="8146806" cy="461665"/>
          </a:xfrm>
          <a:prstGeom prst="rect">
            <a:avLst/>
          </a:prstGeom>
          <a:noFill/>
        </p:spPr>
        <p:txBody>
          <a:bodyPr wrap="square" rtlCol="0">
            <a:spAutoFit/>
          </a:bodyPr>
          <a:lstStyle/>
          <a:p>
            <a:pPr algn="ctr"/>
            <a:r>
              <a:rPr lang="en-US" sz="1200" dirty="0"/>
              <a:t>Total Precipitation from October 1–11, 2026 (period ending 7am).</a:t>
            </a:r>
          </a:p>
          <a:p>
            <a:pPr algn="ctr"/>
            <a:r>
              <a:rPr lang="en-US" sz="1200" dirty="0"/>
              <a:t> </a:t>
            </a:r>
            <a:r>
              <a:rPr lang="en-US" sz="1200" b="1" dirty="0"/>
              <a:t>Credit: </a:t>
            </a:r>
            <a:r>
              <a:rPr lang="en-US" sz="1200" dirty="0">
                <a:hlinkClick r:id="rId3"/>
              </a:rPr>
              <a:t>PRISM/Northwest Alliance for Computational Science and Engineering, Oregon State University</a:t>
            </a:r>
            <a:endParaRPr lang="en-US" sz="1200" dirty="0"/>
          </a:p>
        </p:txBody>
      </p:sp>
      <p:sp>
        <p:nvSpPr>
          <p:cNvPr id="6" name="Rectangle 5">
            <a:extLst>
              <a:ext uri="{FF2B5EF4-FFF2-40B4-BE49-F238E27FC236}">
                <a16:creationId xmlns:a16="http://schemas.microsoft.com/office/drawing/2014/main" id="{10C59913-506A-5926-371E-A771BE3AE512}"/>
              </a:ext>
            </a:extLst>
          </p:cNvPr>
          <p:cNvSpPr/>
          <p:nvPr/>
        </p:nvSpPr>
        <p:spPr>
          <a:xfrm>
            <a:off x="4191000" y="285750"/>
            <a:ext cx="3895725" cy="83820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
            <a:extLst>
              <a:ext uri="{FF2B5EF4-FFF2-40B4-BE49-F238E27FC236}">
                <a16:creationId xmlns:a16="http://schemas.microsoft.com/office/drawing/2014/main" id="{8E80B845-CD23-6D0C-BE14-18BACDE0DAD8}"/>
              </a:ext>
            </a:extLst>
          </p:cNvPr>
          <p:cNvSpPr txBox="1">
            <a:spLocks/>
          </p:cNvSpPr>
          <p:nvPr/>
        </p:nvSpPr>
        <p:spPr>
          <a:xfrm>
            <a:off x="448887" y="91124"/>
            <a:ext cx="11294226" cy="594833"/>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defRPr/>
            </a:pPr>
            <a:r>
              <a:rPr lang="en-US" sz="2400" b="1" dirty="0">
                <a:solidFill>
                  <a:prstClr val="black"/>
                </a:solidFill>
                <a:latin typeface="Calibri"/>
              </a:rPr>
              <a:t>Total Precipitation Month-to-Date: </a:t>
            </a:r>
            <a:r>
              <a:rPr lang="en-US" sz="2400" b="1" dirty="0">
                <a:solidFill>
                  <a:prstClr val="black"/>
                </a:solidFill>
              </a:rPr>
              <a:t>October 1</a:t>
            </a:r>
            <a:r>
              <a:rPr lang="en-US" sz="2400" dirty="0"/>
              <a:t>–</a:t>
            </a:r>
            <a:r>
              <a:rPr lang="en-US" sz="2400" b="1" dirty="0">
                <a:solidFill>
                  <a:prstClr val="black"/>
                </a:solidFill>
              </a:rPr>
              <a:t>11, 2026</a:t>
            </a:r>
            <a:endParaRPr kumimoji="0" lang="en-US" sz="2400" b="0" i="0" u="none" strike="noStrike" kern="1200" cap="none" spc="0" normalizeH="0" baseline="0" noProof="0" dirty="0">
              <a:ln>
                <a:noFill/>
              </a:ln>
              <a:solidFill>
                <a:prstClr val="black"/>
              </a:solidFill>
              <a:effectLst/>
              <a:uLnTx/>
              <a:uFillTx/>
              <a:latin typeface="Calibri"/>
              <a:ea typeface="+mj-ea"/>
              <a:cs typeface="+mj-cs"/>
            </a:endParaRPr>
          </a:p>
        </p:txBody>
      </p:sp>
    </p:spTree>
    <p:extLst>
      <p:ext uri="{BB962C8B-B14F-4D97-AF65-F5344CB8AC3E}">
        <p14:creationId xmlns:p14="http://schemas.microsoft.com/office/powerpoint/2010/main" val="96991535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D0ED5E-5D31-396D-468E-52573E537B14}"/>
            </a:ext>
          </a:extLst>
        </p:cNvPr>
        <p:cNvGrpSpPr/>
        <p:nvPr/>
      </p:nvGrpSpPr>
      <p:grpSpPr>
        <a:xfrm>
          <a:off x="0" y="0"/>
          <a:ext cx="0" cy="0"/>
          <a:chOff x="0" y="0"/>
          <a:chExt cx="0" cy="0"/>
        </a:xfrm>
      </p:grpSpPr>
      <p:sp>
        <p:nvSpPr>
          <p:cNvPr id="9" name="Slide Number Placeholder 3">
            <a:extLst>
              <a:ext uri="{FF2B5EF4-FFF2-40B4-BE49-F238E27FC236}">
                <a16:creationId xmlns:a16="http://schemas.microsoft.com/office/drawing/2014/main" id="{A69BBA5D-4345-BEB0-8935-B3772CCDEABA}"/>
              </a:ext>
            </a:extLst>
          </p:cNvPr>
          <p:cNvSpPr>
            <a:spLocks noGrp="1"/>
          </p:cNvSpPr>
          <p:nvPr>
            <p:ph type="sldNum" sz="quarter" idx="12"/>
          </p:nvPr>
        </p:nvSpPr>
        <p:spPr>
          <a:xfrm>
            <a:off x="11636611" y="91124"/>
            <a:ext cx="488887" cy="419477"/>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A15CE-9D31-44FE-A4A3-3DFF052127A3}" type="slidenum">
              <a:rPr kumimoji="0" lang="en-US" sz="16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6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11" name="TextBox 10">
            <a:extLst>
              <a:ext uri="{FF2B5EF4-FFF2-40B4-BE49-F238E27FC236}">
                <a16:creationId xmlns:a16="http://schemas.microsoft.com/office/drawing/2014/main" id="{4ADACDC3-DB2F-403A-D5DC-6697C8D35CCA}"/>
              </a:ext>
            </a:extLst>
          </p:cNvPr>
          <p:cNvSpPr txBox="1"/>
          <p:nvPr/>
        </p:nvSpPr>
        <p:spPr>
          <a:xfrm>
            <a:off x="1311519" y="6010275"/>
            <a:ext cx="9556506" cy="646331"/>
          </a:xfrm>
          <a:prstGeom prst="rect">
            <a:avLst/>
          </a:prstGeom>
          <a:noFill/>
        </p:spPr>
        <p:txBody>
          <a:bodyPr wrap="square" rtlCol="0">
            <a:spAutoFit/>
          </a:bodyPr>
          <a:lstStyle/>
          <a:p>
            <a:pPr algn="ctr"/>
            <a:r>
              <a:rPr lang="en-US" sz="1200" dirty="0"/>
              <a:t>Total Precipitation Anomaly from October 1–11, 2026 (period ending 7am). </a:t>
            </a:r>
          </a:p>
          <a:p>
            <a:pPr algn="ctr"/>
            <a:r>
              <a:rPr lang="en-US" sz="1200" dirty="0"/>
              <a:t>Anomalies show how observed values deviate from the 30-year normals (long-term averages). </a:t>
            </a:r>
          </a:p>
          <a:p>
            <a:pPr algn="ctr"/>
            <a:r>
              <a:rPr lang="en-US" sz="1200" dirty="0"/>
              <a:t> </a:t>
            </a:r>
            <a:r>
              <a:rPr lang="en-US" sz="1200" b="1" dirty="0"/>
              <a:t>Credit: </a:t>
            </a:r>
            <a:r>
              <a:rPr lang="en-US" sz="1200" dirty="0">
                <a:hlinkClick r:id="rId2"/>
              </a:rPr>
              <a:t>PRISM/Northwest Alliance for Computational Science and Engineering, Oregon State University</a:t>
            </a:r>
            <a:endParaRPr lang="en-US" sz="1200" dirty="0"/>
          </a:p>
        </p:txBody>
      </p:sp>
      <p:pic>
        <p:nvPicPr>
          <p:cNvPr id="2" name="Picture 1">
            <a:extLst>
              <a:ext uri="{FF2B5EF4-FFF2-40B4-BE49-F238E27FC236}">
                <a16:creationId xmlns:a16="http://schemas.microsoft.com/office/drawing/2014/main" id="{EB1C1EE9-73EA-0982-B623-04BEBF06EFBE}"/>
              </a:ext>
            </a:extLst>
          </p:cNvPr>
          <p:cNvPicPr>
            <a:picLocks noChangeAspect="1"/>
          </p:cNvPicPr>
          <p:nvPr/>
        </p:nvPicPr>
        <p:blipFill>
          <a:blip r:embed="rId3"/>
          <a:stretch>
            <a:fillRect/>
          </a:stretch>
        </p:blipFill>
        <p:spPr>
          <a:xfrm>
            <a:off x="2511174" y="388540"/>
            <a:ext cx="7157196" cy="5530561"/>
          </a:xfrm>
          <a:prstGeom prst="rect">
            <a:avLst/>
          </a:prstGeom>
        </p:spPr>
      </p:pic>
      <p:sp>
        <p:nvSpPr>
          <p:cNvPr id="6" name="Rectangle 5">
            <a:extLst>
              <a:ext uri="{FF2B5EF4-FFF2-40B4-BE49-F238E27FC236}">
                <a16:creationId xmlns:a16="http://schemas.microsoft.com/office/drawing/2014/main" id="{DBC0FF17-9EB5-79CC-DD65-45EE86CD122A}"/>
              </a:ext>
            </a:extLst>
          </p:cNvPr>
          <p:cNvSpPr/>
          <p:nvPr/>
        </p:nvSpPr>
        <p:spPr>
          <a:xfrm>
            <a:off x="4733925" y="285750"/>
            <a:ext cx="3810000" cy="93345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76F466C4-8467-76F9-73AE-7E721A7C228D}"/>
              </a:ext>
            </a:extLst>
          </p:cNvPr>
          <p:cNvSpPr/>
          <p:nvPr/>
        </p:nvSpPr>
        <p:spPr>
          <a:xfrm>
            <a:off x="3533775" y="91124"/>
            <a:ext cx="3810000" cy="93345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Title 1">
            <a:extLst>
              <a:ext uri="{FF2B5EF4-FFF2-40B4-BE49-F238E27FC236}">
                <a16:creationId xmlns:a16="http://schemas.microsoft.com/office/drawing/2014/main" id="{FBD5C0A7-1079-0F68-C16A-EEC215476D15}"/>
              </a:ext>
            </a:extLst>
          </p:cNvPr>
          <p:cNvSpPr txBox="1">
            <a:spLocks/>
          </p:cNvSpPr>
          <p:nvPr/>
        </p:nvSpPr>
        <p:spPr>
          <a:xfrm>
            <a:off x="448887" y="91124"/>
            <a:ext cx="11294226" cy="594833"/>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defRPr/>
            </a:pPr>
            <a:r>
              <a:rPr lang="en-US" sz="2400" b="1" dirty="0">
                <a:solidFill>
                  <a:prstClr val="black"/>
                </a:solidFill>
                <a:latin typeface="Calibri"/>
              </a:rPr>
              <a:t>Total Precipitation Anomaly Month-to-Date: </a:t>
            </a:r>
            <a:r>
              <a:rPr lang="en-US" sz="2400" b="1" dirty="0">
                <a:solidFill>
                  <a:prstClr val="black"/>
                </a:solidFill>
              </a:rPr>
              <a:t>October 1</a:t>
            </a:r>
            <a:r>
              <a:rPr lang="en-US" sz="2400" dirty="0"/>
              <a:t>–</a:t>
            </a:r>
            <a:r>
              <a:rPr lang="en-US" sz="2400" b="1" dirty="0">
                <a:solidFill>
                  <a:prstClr val="black"/>
                </a:solidFill>
              </a:rPr>
              <a:t>11</a:t>
            </a:r>
            <a:r>
              <a:rPr lang="en-US" sz="2400" b="1" dirty="0">
                <a:solidFill>
                  <a:prstClr val="black"/>
                </a:solidFill>
                <a:latin typeface="Calibri"/>
              </a:rPr>
              <a:t>, 2026</a:t>
            </a:r>
            <a:endParaRPr kumimoji="0" lang="en-US" sz="2400" b="0" i="0" u="none" strike="noStrike" kern="1200" cap="none" spc="0" normalizeH="0" baseline="0" noProof="0" dirty="0">
              <a:ln>
                <a:noFill/>
              </a:ln>
              <a:solidFill>
                <a:prstClr val="black"/>
              </a:solidFill>
              <a:effectLst/>
              <a:uLnTx/>
              <a:uFillTx/>
              <a:latin typeface="Calibri"/>
              <a:ea typeface="+mj-ea"/>
              <a:cs typeface="+mj-cs"/>
            </a:endParaRPr>
          </a:p>
        </p:txBody>
      </p:sp>
    </p:spTree>
    <p:extLst>
      <p:ext uri="{BB962C8B-B14F-4D97-AF65-F5344CB8AC3E}">
        <p14:creationId xmlns:p14="http://schemas.microsoft.com/office/powerpoint/2010/main" val="79549051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C76C034E-121C-5B37-43FE-62B9A483A5DE}"/>
              </a:ext>
            </a:extLst>
          </p:cNvPr>
          <p:cNvPicPr>
            <a:picLocks noChangeAspect="1"/>
          </p:cNvPicPr>
          <p:nvPr/>
        </p:nvPicPr>
        <p:blipFill>
          <a:blip r:embed="rId2"/>
          <a:stretch>
            <a:fillRect/>
          </a:stretch>
        </p:blipFill>
        <p:spPr>
          <a:xfrm>
            <a:off x="3327205" y="801836"/>
            <a:ext cx="5537589" cy="5370206"/>
          </a:xfrm>
          <a:prstGeom prst="rect">
            <a:avLst/>
          </a:prstGeom>
          <a:ln>
            <a:solidFill>
              <a:schemeClr val="tx1"/>
            </a:solidFill>
          </a:ln>
        </p:spPr>
      </p:pic>
      <p:sp>
        <p:nvSpPr>
          <p:cNvPr id="9" name="Slide Number Placeholder 3">
            <a:extLst>
              <a:ext uri="{FF2B5EF4-FFF2-40B4-BE49-F238E27FC236}">
                <a16:creationId xmlns:a16="http://schemas.microsoft.com/office/drawing/2014/main" id="{578D9467-E670-4066-5629-AEF2C0D73E88}"/>
              </a:ext>
            </a:extLst>
          </p:cNvPr>
          <p:cNvSpPr>
            <a:spLocks noGrp="1"/>
          </p:cNvSpPr>
          <p:nvPr>
            <p:ph type="sldNum" sz="quarter" idx="12"/>
          </p:nvPr>
        </p:nvSpPr>
        <p:spPr>
          <a:xfrm>
            <a:off x="11636611" y="91124"/>
            <a:ext cx="488887" cy="419477"/>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A15CE-9D31-44FE-A4A3-3DFF052127A3}" type="slidenum">
              <a:rPr kumimoji="0" lang="en-US" sz="16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6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11" name="TextBox 10">
            <a:extLst>
              <a:ext uri="{FF2B5EF4-FFF2-40B4-BE49-F238E27FC236}">
                <a16:creationId xmlns:a16="http://schemas.microsoft.com/office/drawing/2014/main" id="{3D1C1728-3DAC-9E2A-F19D-36015AFE6FB8}"/>
              </a:ext>
            </a:extLst>
          </p:cNvPr>
          <p:cNvSpPr txBox="1"/>
          <p:nvPr/>
        </p:nvSpPr>
        <p:spPr>
          <a:xfrm>
            <a:off x="2733507" y="6172042"/>
            <a:ext cx="6724983" cy="276999"/>
          </a:xfrm>
          <a:prstGeom prst="rect">
            <a:avLst/>
          </a:prstGeom>
          <a:noFill/>
        </p:spPr>
        <p:txBody>
          <a:bodyPr wrap="square" rtlCol="0">
            <a:spAutoFit/>
          </a:bodyPr>
          <a:lstStyle/>
          <a:p>
            <a:pPr algn="ctr"/>
            <a:r>
              <a:rPr lang="en-US" sz="1200" dirty="0"/>
              <a:t>Accumulated Precipitation from October 8–14, 2026. </a:t>
            </a:r>
            <a:r>
              <a:rPr lang="en-US" sz="1200" b="1" dirty="0"/>
              <a:t>Credit: </a:t>
            </a:r>
            <a:r>
              <a:rPr lang="en-US" sz="1200" dirty="0">
                <a:hlinkClick r:id="rId3"/>
              </a:rPr>
              <a:t>CoCoRaHS Mapping System</a:t>
            </a:r>
            <a:r>
              <a:rPr lang="en-US" sz="1200" dirty="0"/>
              <a:t> </a:t>
            </a:r>
          </a:p>
        </p:txBody>
      </p:sp>
      <p:sp>
        <p:nvSpPr>
          <p:cNvPr id="13" name="Title 1">
            <a:extLst>
              <a:ext uri="{FF2B5EF4-FFF2-40B4-BE49-F238E27FC236}">
                <a16:creationId xmlns:a16="http://schemas.microsoft.com/office/drawing/2014/main" id="{FF0EBEE0-9DB0-5661-F61F-40AE5D865B43}"/>
              </a:ext>
            </a:extLst>
          </p:cNvPr>
          <p:cNvSpPr txBox="1">
            <a:spLocks/>
          </p:cNvSpPr>
          <p:nvPr/>
        </p:nvSpPr>
        <p:spPr>
          <a:xfrm>
            <a:off x="448887" y="91124"/>
            <a:ext cx="11294226" cy="594833"/>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defRPr/>
            </a:pPr>
            <a:r>
              <a:rPr lang="en-US" sz="2400" b="1" dirty="0">
                <a:solidFill>
                  <a:prstClr val="black"/>
                </a:solidFill>
                <a:latin typeface="Calibri"/>
              </a:rPr>
              <a:t>CoCoRaHS Accumulated Precipitation </a:t>
            </a:r>
            <a:r>
              <a:rPr lang="en-US" sz="2400" b="1" dirty="0">
                <a:solidFill>
                  <a:prstClr val="black"/>
                </a:solidFill>
              </a:rPr>
              <a:t>Data October 8–14, 2026</a:t>
            </a:r>
            <a:endParaRPr kumimoji="0" lang="en-US" sz="2400" b="0" i="0" u="none" strike="noStrike" kern="1200" cap="none" spc="0" normalizeH="0" baseline="0" noProof="0" dirty="0">
              <a:ln>
                <a:noFill/>
              </a:ln>
              <a:solidFill>
                <a:prstClr val="black"/>
              </a:solidFill>
              <a:effectLst/>
              <a:uLnTx/>
              <a:uFillTx/>
              <a:latin typeface="Calibri"/>
              <a:ea typeface="+mj-ea"/>
              <a:cs typeface="+mj-cs"/>
            </a:endParaRPr>
          </a:p>
        </p:txBody>
      </p:sp>
    </p:spTree>
    <p:extLst>
      <p:ext uri="{BB962C8B-B14F-4D97-AF65-F5344CB8AC3E}">
        <p14:creationId xmlns:p14="http://schemas.microsoft.com/office/powerpoint/2010/main" val="287401493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E43417-8E77-0BB2-808A-817F7D65393D}"/>
            </a:ext>
          </a:extLst>
        </p:cNvPr>
        <p:cNvGrpSpPr/>
        <p:nvPr/>
      </p:nvGrpSpPr>
      <p:grpSpPr>
        <a:xfrm>
          <a:off x="0" y="0"/>
          <a:ext cx="0" cy="0"/>
          <a:chOff x="0" y="0"/>
          <a:chExt cx="0" cy="0"/>
        </a:xfrm>
      </p:grpSpPr>
      <p:sp>
        <p:nvSpPr>
          <p:cNvPr id="9" name="Slide Number Placeholder 3">
            <a:extLst>
              <a:ext uri="{FF2B5EF4-FFF2-40B4-BE49-F238E27FC236}">
                <a16:creationId xmlns:a16="http://schemas.microsoft.com/office/drawing/2014/main" id="{E8DED846-A9F6-E6A4-83A9-75CEA8240740}"/>
              </a:ext>
            </a:extLst>
          </p:cNvPr>
          <p:cNvSpPr>
            <a:spLocks noGrp="1"/>
          </p:cNvSpPr>
          <p:nvPr>
            <p:ph type="sldNum" sz="quarter" idx="12"/>
          </p:nvPr>
        </p:nvSpPr>
        <p:spPr>
          <a:xfrm>
            <a:off x="11636611" y="91124"/>
            <a:ext cx="488887" cy="419477"/>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A15CE-9D31-44FE-A4A3-3DFF052127A3}" type="slidenum">
              <a:rPr kumimoji="0" lang="en-US" sz="16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en-US" sz="16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11" name="TextBox 10">
            <a:extLst>
              <a:ext uri="{FF2B5EF4-FFF2-40B4-BE49-F238E27FC236}">
                <a16:creationId xmlns:a16="http://schemas.microsoft.com/office/drawing/2014/main" id="{3C936DC5-DACC-1F3B-BACE-46BAD4AC264A}"/>
              </a:ext>
            </a:extLst>
          </p:cNvPr>
          <p:cNvSpPr txBox="1"/>
          <p:nvPr/>
        </p:nvSpPr>
        <p:spPr>
          <a:xfrm>
            <a:off x="9908363" y="4694194"/>
            <a:ext cx="2283637" cy="1200329"/>
          </a:xfrm>
          <a:prstGeom prst="rect">
            <a:avLst/>
          </a:prstGeom>
          <a:noFill/>
        </p:spPr>
        <p:txBody>
          <a:bodyPr wrap="square" rtlCol="0">
            <a:spAutoFit/>
          </a:bodyPr>
          <a:lstStyle/>
          <a:p>
            <a:r>
              <a:rPr lang="en-US" sz="1200" b="1" dirty="0"/>
              <a:t>Credit: </a:t>
            </a:r>
            <a:r>
              <a:rPr lang="en-US" sz="1200" dirty="0">
                <a:hlinkClick r:id="rId2"/>
              </a:rPr>
              <a:t>NOAA National Hurricane Center and Central Pacific Hurricane Center</a:t>
            </a:r>
            <a:r>
              <a:rPr lang="en-US" sz="1200" dirty="0"/>
              <a:t> Hurricane Windspeeds – October 10, 2026, and the 2025 </a:t>
            </a:r>
            <a:r>
              <a:rPr lang="en-US" sz="1200" dirty="0">
                <a:hlinkClick r:id="rId3"/>
              </a:rPr>
              <a:t>Cropland Data Layer</a:t>
            </a:r>
            <a:r>
              <a:rPr lang="en-US" sz="1200" dirty="0"/>
              <a:t>. </a:t>
            </a:r>
          </a:p>
        </p:txBody>
      </p:sp>
      <p:sp>
        <p:nvSpPr>
          <p:cNvPr id="13" name="Title 1">
            <a:extLst>
              <a:ext uri="{FF2B5EF4-FFF2-40B4-BE49-F238E27FC236}">
                <a16:creationId xmlns:a16="http://schemas.microsoft.com/office/drawing/2014/main" id="{1196EC75-168C-C9A6-26BA-448C03223568}"/>
              </a:ext>
            </a:extLst>
          </p:cNvPr>
          <p:cNvSpPr txBox="1">
            <a:spLocks/>
          </p:cNvSpPr>
          <p:nvPr/>
        </p:nvSpPr>
        <p:spPr>
          <a:xfrm>
            <a:off x="448887" y="91124"/>
            <a:ext cx="11294226" cy="594833"/>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defRPr/>
            </a:pPr>
            <a:r>
              <a:rPr lang="en-US" sz="2400" b="1" dirty="0">
                <a:solidFill>
                  <a:prstClr val="black"/>
                </a:solidFill>
                <a:latin typeface="Calibri"/>
              </a:rPr>
              <a:t>NOAA Hurricane Windspeeds – October 10, 2026</a:t>
            </a:r>
            <a:endParaRPr kumimoji="0" lang="en-US" sz="2400" b="0" i="0" u="none" strike="noStrike" kern="1200" cap="none" spc="0" normalizeH="0" baseline="0" noProof="0" dirty="0">
              <a:ln>
                <a:noFill/>
              </a:ln>
              <a:solidFill>
                <a:prstClr val="black"/>
              </a:solidFill>
              <a:effectLst/>
              <a:uLnTx/>
              <a:uFillTx/>
              <a:latin typeface="Calibri"/>
              <a:ea typeface="+mj-ea"/>
              <a:cs typeface="+mj-cs"/>
            </a:endParaRPr>
          </a:p>
        </p:txBody>
      </p:sp>
      <p:grpSp>
        <p:nvGrpSpPr>
          <p:cNvPr id="31" name="Group 30">
            <a:extLst>
              <a:ext uri="{FF2B5EF4-FFF2-40B4-BE49-F238E27FC236}">
                <a16:creationId xmlns:a16="http://schemas.microsoft.com/office/drawing/2014/main" id="{E4BEFE7D-956D-E96D-8015-CD387B070001}"/>
              </a:ext>
            </a:extLst>
          </p:cNvPr>
          <p:cNvGrpSpPr/>
          <p:nvPr/>
        </p:nvGrpSpPr>
        <p:grpSpPr>
          <a:xfrm>
            <a:off x="10039350" y="2287170"/>
            <a:ext cx="1597261" cy="276999"/>
            <a:chOff x="10039350" y="2571669"/>
            <a:chExt cx="1597261" cy="276999"/>
          </a:xfrm>
        </p:grpSpPr>
        <p:sp>
          <p:nvSpPr>
            <p:cNvPr id="5" name="Rectangle 4">
              <a:extLst>
                <a:ext uri="{FF2B5EF4-FFF2-40B4-BE49-F238E27FC236}">
                  <a16:creationId xmlns:a16="http://schemas.microsoft.com/office/drawing/2014/main" id="{A7096B12-52E3-3C99-1972-1270C94F7493}"/>
                </a:ext>
              </a:extLst>
            </p:cNvPr>
            <p:cNvSpPr/>
            <p:nvPr/>
          </p:nvSpPr>
          <p:spPr>
            <a:xfrm>
              <a:off x="10039350" y="2618094"/>
              <a:ext cx="266700" cy="184150"/>
            </a:xfrm>
            <a:prstGeom prst="rect">
              <a:avLst/>
            </a:prstGeom>
            <a:solidFill>
              <a:srgbClr val="FF202B"/>
            </a:solid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TextBox 6">
              <a:extLst>
                <a:ext uri="{FF2B5EF4-FFF2-40B4-BE49-F238E27FC236}">
                  <a16:creationId xmlns:a16="http://schemas.microsoft.com/office/drawing/2014/main" id="{BEF7480A-2708-D49D-6E63-E06EABE67CB4}"/>
                </a:ext>
              </a:extLst>
            </p:cNvPr>
            <p:cNvSpPr txBox="1"/>
            <p:nvPr/>
          </p:nvSpPr>
          <p:spPr>
            <a:xfrm>
              <a:off x="10287069" y="2571669"/>
              <a:ext cx="1349542" cy="276999"/>
            </a:xfrm>
            <a:prstGeom prst="rect">
              <a:avLst/>
            </a:prstGeom>
            <a:noFill/>
          </p:spPr>
          <p:txBody>
            <a:bodyPr wrap="square" rtlCol="0">
              <a:spAutoFit/>
            </a:bodyPr>
            <a:lstStyle/>
            <a:p>
              <a:r>
                <a:rPr lang="en-US" sz="1200" dirty="0"/>
                <a:t>Cotton</a:t>
              </a:r>
            </a:p>
          </p:txBody>
        </p:sp>
      </p:grpSp>
      <p:grpSp>
        <p:nvGrpSpPr>
          <p:cNvPr id="29" name="Group 28">
            <a:extLst>
              <a:ext uri="{FF2B5EF4-FFF2-40B4-BE49-F238E27FC236}">
                <a16:creationId xmlns:a16="http://schemas.microsoft.com/office/drawing/2014/main" id="{7AA8E200-2DEE-A829-7724-62C90D0E099F}"/>
              </a:ext>
            </a:extLst>
          </p:cNvPr>
          <p:cNvGrpSpPr/>
          <p:nvPr/>
        </p:nvGrpSpPr>
        <p:grpSpPr>
          <a:xfrm>
            <a:off x="10039350" y="1758358"/>
            <a:ext cx="1597261" cy="276999"/>
            <a:chOff x="10039350" y="1962923"/>
            <a:chExt cx="1597261" cy="276999"/>
          </a:xfrm>
        </p:grpSpPr>
        <p:sp>
          <p:nvSpPr>
            <p:cNvPr id="10" name="Rectangle 9">
              <a:extLst>
                <a:ext uri="{FF2B5EF4-FFF2-40B4-BE49-F238E27FC236}">
                  <a16:creationId xmlns:a16="http://schemas.microsoft.com/office/drawing/2014/main" id="{A52EF6D7-3BA7-375B-FAC7-B734478E01D8}"/>
                </a:ext>
              </a:extLst>
            </p:cNvPr>
            <p:cNvSpPr/>
            <p:nvPr/>
          </p:nvSpPr>
          <p:spPr>
            <a:xfrm>
              <a:off x="10039350" y="2009348"/>
              <a:ext cx="266700" cy="184150"/>
            </a:xfrm>
            <a:prstGeom prst="rect">
              <a:avLst/>
            </a:prstGeom>
            <a:solidFill>
              <a:srgbClr val="FCD82D"/>
            </a:solid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TextBox 13">
              <a:extLst>
                <a:ext uri="{FF2B5EF4-FFF2-40B4-BE49-F238E27FC236}">
                  <a16:creationId xmlns:a16="http://schemas.microsoft.com/office/drawing/2014/main" id="{CB5C0357-C642-93F8-9954-15264827C1F5}"/>
                </a:ext>
              </a:extLst>
            </p:cNvPr>
            <p:cNvSpPr txBox="1"/>
            <p:nvPr/>
          </p:nvSpPr>
          <p:spPr>
            <a:xfrm>
              <a:off x="10287069" y="1962923"/>
              <a:ext cx="1349542" cy="276999"/>
            </a:xfrm>
            <a:prstGeom prst="rect">
              <a:avLst/>
            </a:prstGeom>
            <a:noFill/>
          </p:spPr>
          <p:txBody>
            <a:bodyPr wrap="square" rtlCol="0">
              <a:spAutoFit/>
            </a:bodyPr>
            <a:lstStyle/>
            <a:p>
              <a:r>
                <a:rPr lang="en-US" sz="1200" dirty="0"/>
                <a:t>Corn</a:t>
              </a:r>
            </a:p>
          </p:txBody>
        </p:sp>
      </p:grpSp>
      <p:grpSp>
        <p:nvGrpSpPr>
          <p:cNvPr id="30" name="Group 29">
            <a:extLst>
              <a:ext uri="{FF2B5EF4-FFF2-40B4-BE49-F238E27FC236}">
                <a16:creationId xmlns:a16="http://schemas.microsoft.com/office/drawing/2014/main" id="{A3800546-4D63-EC94-D1B9-495EBD122B60}"/>
              </a:ext>
            </a:extLst>
          </p:cNvPr>
          <p:cNvGrpSpPr/>
          <p:nvPr/>
        </p:nvGrpSpPr>
        <p:grpSpPr>
          <a:xfrm>
            <a:off x="10039350" y="2022764"/>
            <a:ext cx="1597261" cy="276999"/>
            <a:chOff x="10039350" y="2267296"/>
            <a:chExt cx="1597261" cy="276999"/>
          </a:xfrm>
        </p:grpSpPr>
        <p:sp>
          <p:nvSpPr>
            <p:cNvPr id="16" name="Rectangle 15">
              <a:extLst>
                <a:ext uri="{FF2B5EF4-FFF2-40B4-BE49-F238E27FC236}">
                  <a16:creationId xmlns:a16="http://schemas.microsoft.com/office/drawing/2014/main" id="{C3157FAD-6B61-AEAA-7188-15F1EE5CE81E}"/>
                </a:ext>
              </a:extLst>
            </p:cNvPr>
            <p:cNvSpPr/>
            <p:nvPr/>
          </p:nvSpPr>
          <p:spPr>
            <a:xfrm>
              <a:off x="10039350" y="2313721"/>
              <a:ext cx="266700" cy="184150"/>
            </a:xfrm>
            <a:prstGeom prst="rect">
              <a:avLst/>
            </a:prstGeom>
            <a:solidFill>
              <a:srgbClr val="257000"/>
            </a:solid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TextBox 17">
              <a:extLst>
                <a:ext uri="{FF2B5EF4-FFF2-40B4-BE49-F238E27FC236}">
                  <a16:creationId xmlns:a16="http://schemas.microsoft.com/office/drawing/2014/main" id="{A436F502-9C68-D551-AD44-E66CFB706BD1}"/>
                </a:ext>
              </a:extLst>
            </p:cNvPr>
            <p:cNvSpPr txBox="1"/>
            <p:nvPr/>
          </p:nvSpPr>
          <p:spPr>
            <a:xfrm>
              <a:off x="10287069" y="2267296"/>
              <a:ext cx="1349542" cy="276999"/>
            </a:xfrm>
            <a:prstGeom prst="rect">
              <a:avLst/>
            </a:prstGeom>
            <a:noFill/>
          </p:spPr>
          <p:txBody>
            <a:bodyPr wrap="square" rtlCol="0">
              <a:spAutoFit/>
            </a:bodyPr>
            <a:lstStyle/>
            <a:p>
              <a:r>
                <a:rPr lang="en-US" sz="1200" dirty="0"/>
                <a:t>Soybeans</a:t>
              </a:r>
            </a:p>
          </p:txBody>
        </p:sp>
      </p:grpSp>
      <p:grpSp>
        <p:nvGrpSpPr>
          <p:cNvPr id="32" name="Group 31">
            <a:extLst>
              <a:ext uri="{FF2B5EF4-FFF2-40B4-BE49-F238E27FC236}">
                <a16:creationId xmlns:a16="http://schemas.microsoft.com/office/drawing/2014/main" id="{DCBEA1D8-79C4-0E04-6441-AD40737E3555}"/>
              </a:ext>
            </a:extLst>
          </p:cNvPr>
          <p:cNvGrpSpPr/>
          <p:nvPr/>
        </p:nvGrpSpPr>
        <p:grpSpPr>
          <a:xfrm>
            <a:off x="10039350" y="2551576"/>
            <a:ext cx="1597261" cy="276999"/>
            <a:chOff x="10039350" y="2844078"/>
            <a:chExt cx="1597261" cy="276999"/>
          </a:xfrm>
        </p:grpSpPr>
        <p:sp>
          <p:nvSpPr>
            <p:cNvPr id="20" name="Rectangle 19">
              <a:extLst>
                <a:ext uri="{FF2B5EF4-FFF2-40B4-BE49-F238E27FC236}">
                  <a16:creationId xmlns:a16="http://schemas.microsoft.com/office/drawing/2014/main" id="{EDC90745-A394-60D3-B7C5-DADFD0065C58}"/>
                </a:ext>
              </a:extLst>
            </p:cNvPr>
            <p:cNvSpPr/>
            <p:nvPr/>
          </p:nvSpPr>
          <p:spPr>
            <a:xfrm>
              <a:off x="10039350" y="2890503"/>
              <a:ext cx="266700" cy="184150"/>
            </a:xfrm>
            <a:prstGeom prst="rect">
              <a:avLst/>
            </a:prstGeom>
            <a:solidFill>
              <a:srgbClr val="217DF9"/>
            </a:solid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TextBox 21">
              <a:extLst>
                <a:ext uri="{FF2B5EF4-FFF2-40B4-BE49-F238E27FC236}">
                  <a16:creationId xmlns:a16="http://schemas.microsoft.com/office/drawing/2014/main" id="{EE539355-37E4-F620-FDB6-90741DFBA79E}"/>
                </a:ext>
              </a:extLst>
            </p:cNvPr>
            <p:cNvSpPr txBox="1"/>
            <p:nvPr/>
          </p:nvSpPr>
          <p:spPr>
            <a:xfrm>
              <a:off x="10287069" y="2844078"/>
              <a:ext cx="1349542" cy="276999"/>
            </a:xfrm>
            <a:prstGeom prst="rect">
              <a:avLst/>
            </a:prstGeom>
            <a:noFill/>
          </p:spPr>
          <p:txBody>
            <a:bodyPr wrap="square" rtlCol="0">
              <a:spAutoFit/>
            </a:bodyPr>
            <a:lstStyle/>
            <a:p>
              <a:r>
                <a:rPr lang="en-US" sz="1200" dirty="0"/>
                <a:t>Peanuts</a:t>
              </a:r>
            </a:p>
          </p:txBody>
        </p:sp>
      </p:grpSp>
      <p:pic>
        <p:nvPicPr>
          <p:cNvPr id="24" name="Picture 23">
            <a:extLst>
              <a:ext uri="{FF2B5EF4-FFF2-40B4-BE49-F238E27FC236}">
                <a16:creationId xmlns:a16="http://schemas.microsoft.com/office/drawing/2014/main" id="{434742C5-34C2-91D8-7C0C-ACE760E0B89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57998" y="804087"/>
            <a:ext cx="7476004" cy="5776913"/>
          </a:xfrm>
          <a:prstGeom prst="rect">
            <a:avLst/>
          </a:prstGeom>
        </p:spPr>
      </p:pic>
      <p:grpSp>
        <p:nvGrpSpPr>
          <p:cNvPr id="33" name="Group 32">
            <a:extLst>
              <a:ext uri="{FF2B5EF4-FFF2-40B4-BE49-F238E27FC236}">
                <a16:creationId xmlns:a16="http://schemas.microsoft.com/office/drawing/2014/main" id="{DF6613B8-3E6C-A9F4-BC43-3012D426993D}"/>
              </a:ext>
            </a:extLst>
          </p:cNvPr>
          <p:cNvGrpSpPr/>
          <p:nvPr/>
        </p:nvGrpSpPr>
        <p:grpSpPr>
          <a:xfrm>
            <a:off x="10039350" y="2815982"/>
            <a:ext cx="1597261" cy="276999"/>
            <a:chOff x="10039350" y="3152001"/>
            <a:chExt cx="1597261" cy="276999"/>
          </a:xfrm>
        </p:grpSpPr>
        <p:sp>
          <p:nvSpPr>
            <p:cNvPr id="26" name="Rectangle 25">
              <a:extLst>
                <a:ext uri="{FF2B5EF4-FFF2-40B4-BE49-F238E27FC236}">
                  <a16:creationId xmlns:a16="http://schemas.microsoft.com/office/drawing/2014/main" id="{CA60B23A-C3AF-E2B3-7297-780F4E7002CC}"/>
                </a:ext>
              </a:extLst>
            </p:cNvPr>
            <p:cNvSpPr/>
            <p:nvPr/>
          </p:nvSpPr>
          <p:spPr>
            <a:xfrm>
              <a:off x="10039350" y="3198426"/>
              <a:ext cx="266700" cy="184150"/>
            </a:xfrm>
            <a:prstGeom prst="rect">
              <a:avLst/>
            </a:prstGeom>
            <a:solidFill>
              <a:srgbClr val="B4D89D"/>
            </a:solid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8" name="TextBox 27">
              <a:extLst>
                <a:ext uri="{FF2B5EF4-FFF2-40B4-BE49-F238E27FC236}">
                  <a16:creationId xmlns:a16="http://schemas.microsoft.com/office/drawing/2014/main" id="{0AB8312C-A52E-F4B9-5B54-18C3CBD4D1BD}"/>
                </a:ext>
              </a:extLst>
            </p:cNvPr>
            <p:cNvSpPr txBox="1"/>
            <p:nvPr/>
          </p:nvSpPr>
          <p:spPr>
            <a:xfrm>
              <a:off x="10287069" y="3152001"/>
              <a:ext cx="1349542" cy="276999"/>
            </a:xfrm>
            <a:prstGeom prst="rect">
              <a:avLst/>
            </a:prstGeom>
            <a:noFill/>
          </p:spPr>
          <p:txBody>
            <a:bodyPr wrap="square" rtlCol="0">
              <a:spAutoFit/>
            </a:bodyPr>
            <a:lstStyle/>
            <a:p>
              <a:r>
                <a:rPr lang="en-US" sz="1200" dirty="0"/>
                <a:t>Other Crops</a:t>
              </a:r>
            </a:p>
          </p:txBody>
        </p:sp>
      </p:grpSp>
      <p:sp>
        <p:nvSpPr>
          <p:cNvPr id="41" name="TextBox 40">
            <a:extLst>
              <a:ext uri="{FF2B5EF4-FFF2-40B4-BE49-F238E27FC236}">
                <a16:creationId xmlns:a16="http://schemas.microsoft.com/office/drawing/2014/main" id="{FA356C2C-2BBF-B5BC-6197-3A9180480DDD}"/>
              </a:ext>
            </a:extLst>
          </p:cNvPr>
          <p:cNvSpPr txBox="1"/>
          <p:nvPr/>
        </p:nvSpPr>
        <p:spPr>
          <a:xfrm>
            <a:off x="10287068" y="3080388"/>
            <a:ext cx="1652519" cy="276999"/>
          </a:xfrm>
          <a:prstGeom prst="rect">
            <a:avLst/>
          </a:prstGeom>
          <a:noFill/>
        </p:spPr>
        <p:txBody>
          <a:bodyPr wrap="square" rtlCol="0">
            <a:spAutoFit/>
          </a:bodyPr>
          <a:lstStyle/>
          <a:p>
            <a:r>
              <a:rPr lang="en-US" sz="1200" dirty="0"/>
              <a:t>Windspeed 64+ knots</a:t>
            </a:r>
          </a:p>
        </p:txBody>
      </p:sp>
      <p:sp>
        <p:nvSpPr>
          <p:cNvPr id="44" name="TextBox 43">
            <a:extLst>
              <a:ext uri="{FF2B5EF4-FFF2-40B4-BE49-F238E27FC236}">
                <a16:creationId xmlns:a16="http://schemas.microsoft.com/office/drawing/2014/main" id="{B6A50D42-7459-F223-59D7-003C6F65097F}"/>
              </a:ext>
            </a:extLst>
          </p:cNvPr>
          <p:cNvSpPr txBox="1"/>
          <p:nvPr/>
        </p:nvSpPr>
        <p:spPr>
          <a:xfrm>
            <a:off x="10287069" y="3344794"/>
            <a:ext cx="1652518" cy="276999"/>
          </a:xfrm>
          <a:prstGeom prst="rect">
            <a:avLst/>
          </a:prstGeom>
          <a:noFill/>
        </p:spPr>
        <p:txBody>
          <a:bodyPr wrap="square" rtlCol="0">
            <a:spAutoFit/>
          </a:bodyPr>
          <a:lstStyle/>
          <a:p>
            <a:r>
              <a:rPr lang="en-US" sz="1200" dirty="0"/>
              <a:t>Windspeed 50-63 knots</a:t>
            </a:r>
          </a:p>
        </p:txBody>
      </p:sp>
      <p:sp>
        <p:nvSpPr>
          <p:cNvPr id="47" name="TextBox 46">
            <a:extLst>
              <a:ext uri="{FF2B5EF4-FFF2-40B4-BE49-F238E27FC236}">
                <a16:creationId xmlns:a16="http://schemas.microsoft.com/office/drawing/2014/main" id="{12DB29CB-E817-2A61-8C4F-40E513AA35CF}"/>
              </a:ext>
            </a:extLst>
          </p:cNvPr>
          <p:cNvSpPr txBox="1"/>
          <p:nvPr/>
        </p:nvSpPr>
        <p:spPr>
          <a:xfrm>
            <a:off x="10287069" y="3609201"/>
            <a:ext cx="1652518" cy="276999"/>
          </a:xfrm>
          <a:prstGeom prst="rect">
            <a:avLst/>
          </a:prstGeom>
          <a:noFill/>
        </p:spPr>
        <p:txBody>
          <a:bodyPr wrap="square" rtlCol="0">
            <a:spAutoFit/>
          </a:bodyPr>
          <a:lstStyle/>
          <a:p>
            <a:r>
              <a:rPr lang="en-US" sz="1200" dirty="0"/>
              <a:t>Windspeed 34-49 knots</a:t>
            </a:r>
          </a:p>
        </p:txBody>
      </p:sp>
      <p:sp>
        <p:nvSpPr>
          <p:cNvPr id="34" name="Arc 33">
            <a:extLst>
              <a:ext uri="{FF2B5EF4-FFF2-40B4-BE49-F238E27FC236}">
                <a16:creationId xmlns:a16="http://schemas.microsoft.com/office/drawing/2014/main" id="{5BD5C618-CC36-F574-AF84-91C587DD4A2C}"/>
              </a:ext>
            </a:extLst>
          </p:cNvPr>
          <p:cNvSpPr/>
          <p:nvPr/>
        </p:nvSpPr>
        <p:spPr>
          <a:xfrm rot="16200000">
            <a:off x="10167552" y="3315901"/>
            <a:ext cx="276999" cy="508320"/>
          </a:xfrm>
          <a:prstGeom prst="arc">
            <a:avLst/>
          </a:prstGeom>
          <a:ln w="28575" cap="rnd">
            <a:solidFill>
              <a:srgbClr val="016EFE"/>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49" name="Arc 48">
            <a:extLst>
              <a:ext uri="{FF2B5EF4-FFF2-40B4-BE49-F238E27FC236}">
                <a16:creationId xmlns:a16="http://schemas.microsoft.com/office/drawing/2014/main" id="{41DA1987-5907-304A-898C-0AA94AEC99E8}"/>
              </a:ext>
            </a:extLst>
          </p:cNvPr>
          <p:cNvSpPr/>
          <p:nvPr/>
        </p:nvSpPr>
        <p:spPr>
          <a:xfrm rot="16200000">
            <a:off x="10167551" y="3585615"/>
            <a:ext cx="276999" cy="508320"/>
          </a:xfrm>
          <a:prstGeom prst="arc">
            <a:avLst/>
          </a:prstGeom>
          <a:ln w="19050" cap="rnd">
            <a:solidFill>
              <a:srgbClr val="73B2FF"/>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51" name="Arc 50">
            <a:extLst>
              <a:ext uri="{FF2B5EF4-FFF2-40B4-BE49-F238E27FC236}">
                <a16:creationId xmlns:a16="http://schemas.microsoft.com/office/drawing/2014/main" id="{6C2784DF-E2C1-3A22-6B3C-9B5AF6769C7D}"/>
              </a:ext>
            </a:extLst>
          </p:cNvPr>
          <p:cNvSpPr/>
          <p:nvPr/>
        </p:nvSpPr>
        <p:spPr>
          <a:xfrm rot="16200000">
            <a:off x="10167552" y="3049570"/>
            <a:ext cx="276999" cy="508320"/>
          </a:xfrm>
          <a:prstGeom prst="arc">
            <a:avLst/>
          </a:prstGeom>
          <a:ln w="57150" cap="rnd">
            <a:solidFill>
              <a:srgbClr val="004DA8"/>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62" name="TextBox 61">
            <a:extLst>
              <a:ext uri="{FF2B5EF4-FFF2-40B4-BE49-F238E27FC236}">
                <a16:creationId xmlns:a16="http://schemas.microsoft.com/office/drawing/2014/main" id="{1FA802C2-3777-6875-46AC-FAAD3E030DA6}"/>
              </a:ext>
            </a:extLst>
          </p:cNvPr>
          <p:cNvSpPr txBox="1"/>
          <p:nvPr/>
        </p:nvSpPr>
        <p:spPr>
          <a:xfrm>
            <a:off x="5873865" y="4178135"/>
            <a:ext cx="1652519" cy="230832"/>
          </a:xfrm>
          <a:prstGeom prst="rect">
            <a:avLst/>
          </a:prstGeom>
          <a:noFill/>
        </p:spPr>
        <p:txBody>
          <a:bodyPr wrap="square" rtlCol="0">
            <a:spAutoFit/>
          </a:bodyPr>
          <a:lstStyle/>
          <a:p>
            <a:r>
              <a:rPr lang="en-US" sz="900" dirty="0">
                <a:ln w="28575">
                  <a:noFill/>
                </a:ln>
                <a:effectLst>
                  <a:glow rad="127000">
                    <a:schemeClr val="bg1"/>
                  </a:glow>
                </a:effectLst>
              </a:rPr>
              <a:t>Oct 10 12am</a:t>
            </a:r>
          </a:p>
        </p:txBody>
      </p:sp>
      <p:sp>
        <p:nvSpPr>
          <p:cNvPr id="66" name="TextBox 65">
            <a:extLst>
              <a:ext uri="{FF2B5EF4-FFF2-40B4-BE49-F238E27FC236}">
                <a16:creationId xmlns:a16="http://schemas.microsoft.com/office/drawing/2014/main" id="{84AAF148-C1C9-35B6-A949-CFB3DECF1B0F}"/>
              </a:ext>
            </a:extLst>
          </p:cNvPr>
          <p:cNvSpPr txBox="1"/>
          <p:nvPr/>
        </p:nvSpPr>
        <p:spPr>
          <a:xfrm>
            <a:off x="5288922" y="6297635"/>
            <a:ext cx="1652519" cy="230832"/>
          </a:xfrm>
          <a:prstGeom prst="rect">
            <a:avLst/>
          </a:prstGeom>
          <a:noFill/>
        </p:spPr>
        <p:txBody>
          <a:bodyPr wrap="square" rtlCol="0">
            <a:spAutoFit/>
          </a:bodyPr>
          <a:lstStyle/>
          <a:p>
            <a:r>
              <a:rPr lang="en-US" sz="900" dirty="0">
                <a:ln w="28575">
                  <a:noFill/>
                </a:ln>
                <a:effectLst>
                  <a:glow rad="127000">
                    <a:schemeClr val="bg1"/>
                  </a:glow>
                </a:effectLst>
              </a:rPr>
              <a:t>Oct 9 12pm</a:t>
            </a:r>
          </a:p>
        </p:txBody>
      </p:sp>
      <p:sp>
        <p:nvSpPr>
          <p:cNvPr id="68" name="TextBox 67">
            <a:extLst>
              <a:ext uri="{FF2B5EF4-FFF2-40B4-BE49-F238E27FC236}">
                <a16:creationId xmlns:a16="http://schemas.microsoft.com/office/drawing/2014/main" id="{390CD58B-729B-A8D7-0587-BFD3D1F94707}"/>
              </a:ext>
            </a:extLst>
          </p:cNvPr>
          <p:cNvSpPr txBox="1"/>
          <p:nvPr/>
        </p:nvSpPr>
        <p:spPr>
          <a:xfrm>
            <a:off x="5590380" y="5308381"/>
            <a:ext cx="1652519" cy="230832"/>
          </a:xfrm>
          <a:prstGeom prst="rect">
            <a:avLst/>
          </a:prstGeom>
          <a:noFill/>
        </p:spPr>
        <p:txBody>
          <a:bodyPr wrap="square" rtlCol="0">
            <a:spAutoFit/>
          </a:bodyPr>
          <a:lstStyle/>
          <a:p>
            <a:r>
              <a:rPr lang="en-US" sz="900" dirty="0">
                <a:ln w="28575">
                  <a:noFill/>
                </a:ln>
                <a:effectLst>
                  <a:glow rad="127000">
                    <a:schemeClr val="bg1"/>
                  </a:glow>
                </a:effectLst>
              </a:rPr>
              <a:t>Oct 9 6pm</a:t>
            </a:r>
          </a:p>
        </p:txBody>
      </p:sp>
      <p:sp>
        <p:nvSpPr>
          <p:cNvPr id="70" name="TextBox 69">
            <a:extLst>
              <a:ext uri="{FF2B5EF4-FFF2-40B4-BE49-F238E27FC236}">
                <a16:creationId xmlns:a16="http://schemas.microsoft.com/office/drawing/2014/main" id="{56BE34A0-FC2C-B6D4-AA18-5ACA1361CEC5}"/>
              </a:ext>
            </a:extLst>
          </p:cNvPr>
          <p:cNvSpPr txBox="1"/>
          <p:nvPr/>
        </p:nvSpPr>
        <p:spPr>
          <a:xfrm>
            <a:off x="5936744" y="3393589"/>
            <a:ext cx="1652519" cy="230832"/>
          </a:xfrm>
          <a:prstGeom prst="rect">
            <a:avLst/>
          </a:prstGeom>
          <a:noFill/>
        </p:spPr>
        <p:txBody>
          <a:bodyPr wrap="square" rtlCol="0">
            <a:spAutoFit/>
          </a:bodyPr>
          <a:lstStyle/>
          <a:p>
            <a:r>
              <a:rPr lang="en-US" sz="900" dirty="0">
                <a:ln w="28575">
                  <a:noFill/>
                </a:ln>
                <a:effectLst>
                  <a:glow rad="127000">
                    <a:schemeClr val="bg1"/>
                  </a:glow>
                </a:effectLst>
              </a:rPr>
              <a:t>Oct 10 6am</a:t>
            </a:r>
          </a:p>
        </p:txBody>
      </p:sp>
      <p:sp>
        <p:nvSpPr>
          <p:cNvPr id="74" name="Title 1">
            <a:extLst>
              <a:ext uri="{FF2B5EF4-FFF2-40B4-BE49-F238E27FC236}">
                <a16:creationId xmlns:a16="http://schemas.microsoft.com/office/drawing/2014/main" id="{8582BE44-40F8-4DF7-D4B1-A3CA903E1B30}"/>
              </a:ext>
            </a:extLst>
          </p:cNvPr>
          <p:cNvSpPr txBox="1">
            <a:spLocks/>
          </p:cNvSpPr>
          <p:nvPr/>
        </p:nvSpPr>
        <p:spPr>
          <a:xfrm>
            <a:off x="5337611" y="2122129"/>
            <a:ext cx="777570" cy="594833"/>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defRPr/>
            </a:pPr>
            <a:r>
              <a:rPr lang="en-US" sz="1600" b="1" dirty="0">
                <a:solidFill>
                  <a:prstClr val="black"/>
                </a:solidFill>
                <a:latin typeface="Calibri"/>
              </a:rPr>
              <a:t>AL</a:t>
            </a:r>
            <a:endParaRPr kumimoji="0" lang="en-US" sz="1600" b="0" i="0" u="none" strike="noStrike" kern="1200" cap="none" spc="0" normalizeH="0" baseline="0" noProof="0" dirty="0">
              <a:ln>
                <a:noFill/>
              </a:ln>
              <a:solidFill>
                <a:prstClr val="black"/>
              </a:solidFill>
              <a:effectLst/>
              <a:uLnTx/>
              <a:uFillTx/>
              <a:latin typeface="Calibri"/>
              <a:ea typeface="+mj-ea"/>
              <a:cs typeface="+mj-cs"/>
            </a:endParaRPr>
          </a:p>
        </p:txBody>
      </p:sp>
      <p:sp>
        <p:nvSpPr>
          <p:cNvPr id="76" name="Title 1">
            <a:extLst>
              <a:ext uri="{FF2B5EF4-FFF2-40B4-BE49-F238E27FC236}">
                <a16:creationId xmlns:a16="http://schemas.microsoft.com/office/drawing/2014/main" id="{DEC5FF1B-9839-5EC9-4187-190C38986CB8}"/>
              </a:ext>
            </a:extLst>
          </p:cNvPr>
          <p:cNvSpPr txBox="1">
            <a:spLocks/>
          </p:cNvSpPr>
          <p:nvPr/>
        </p:nvSpPr>
        <p:spPr>
          <a:xfrm>
            <a:off x="7242899" y="2122129"/>
            <a:ext cx="777570" cy="594833"/>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defRPr/>
            </a:pPr>
            <a:r>
              <a:rPr lang="en-US" sz="1600" b="1" dirty="0">
                <a:solidFill>
                  <a:prstClr val="black"/>
                </a:solidFill>
                <a:latin typeface="Calibri"/>
              </a:rPr>
              <a:t>GA</a:t>
            </a:r>
            <a:endParaRPr kumimoji="0" lang="en-US" sz="1600" b="0" i="0" u="none" strike="noStrike" kern="1200" cap="none" spc="0" normalizeH="0" baseline="0" noProof="0" dirty="0">
              <a:ln>
                <a:noFill/>
              </a:ln>
              <a:solidFill>
                <a:prstClr val="black"/>
              </a:solidFill>
              <a:effectLst/>
              <a:uLnTx/>
              <a:uFillTx/>
              <a:latin typeface="Calibri"/>
              <a:ea typeface="+mj-ea"/>
              <a:cs typeface="+mj-cs"/>
            </a:endParaRPr>
          </a:p>
        </p:txBody>
      </p:sp>
      <p:sp>
        <p:nvSpPr>
          <p:cNvPr id="78" name="Title 1">
            <a:extLst>
              <a:ext uri="{FF2B5EF4-FFF2-40B4-BE49-F238E27FC236}">
                <a16:creationId xmlns:a16="http://schemas.microsoft.com/office/drawing/2014/main" id="{752123B2-A019-7C12-C1F5-5CE5772971D6}"/>
              </a:ext>
            </a:extLst>
          </p:cNvPr>
          <p:cNvSpPr txBox="1">
            <a:spLocks/>
          </p:cNvSpPr>
          <p:nvPr/>
        </p:nvSpPr>
        <p:spPr>
          <a:xfrm>
            <a:off x="8382270" y="5010964"/>
            <a:ext cx="777570" cy="594833"/>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defRPr/>
            </a:pPr>
            <a:r>
              <a:rPr lang="en-US" sz="1600" b="1" dirty="0">
                <a:solidFill>
                  <a:prstClr val="black"/>
                </a:solidFill>
                <a:latin typeface="Calibri"/>
              </a:rPr>
              <a:t>FL</a:t>
            </a:r>
            <a:endParaRPr kumimoji="0" lang="en-US" sz="1600" b="0" i="0" u="none" strike="noStrike" kern="1200" cap="none" spc="0" normalizeH="0" baseline="0" noProof="0" dirty="0">
              <a:ln>
                <a:noFill/>
              </a:ln>
              <a:solidFill>
                <a:prstClr val="black"/>
              </a:solidFill>
              <a:effectLst/>
              <a:uLnTx/>
              <a:uFillTx/>
              <a:latin typeface="Calibri"/>
              <a:ea typeface="+mj-ea"/>
              <a:cs typeface="+mj-cs"/>
            </a:endParaRPr>
          </a:p>
        </p:txBody>
      </p:sp>
      <p:sp>
        <p:nvSpPr>
          <p:cNvPr id="80" name="Title 1">
            <a:extLst>
              <a:ext uri="{FF2B5EF4-FFF2-40B4-BE49-F238E27FC236}">
                <a16:creationId xmlns:a16="http://schemas.microsoft.com/office/drawing/2014/main" id="{E839B79E-4842-F59F-1CD2-31452876FF49}"/>
              </a:ext>
            </a:extLst>
          </p:cNvPr>
          <p:cNvSpPr txBox="1">
            <a:spLocks/>
          </p:cNvSpPr>
          <p:nvPr/>
        </p:nvSpPr>
        <p:spPr>
          <a:xfrm>
            <a:off x="3821108" y="2122129"/>
            <a:ext cx="777570" cy="594833"/>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defRPr/>
            </a:pPr>
            <a:r>
              <a:rPr kumimoji="0" lang="en-US" sz="1600" b="1" i="0" u="none" strike="noStrike" kern="1200" cap="none" spc="0" normalizeH="0" baseline="0" noProof="0" dirty="0">
                <a:ln>
                  <a:noFill/>
                </a:ln>
                <a:solidFill>
                  <a:prstClr val="black"/>
                </a:solidFill>
                <a:effectLst/>
                <a:uLnTx/>
                <a:uFillTx/>
                <a:latin typeface="Calibri"/>
                <a:ea typeface="+mj-ea"/>
                <a:cs typeface="+mj-cs"/>
              </a:rPr>
              <a:t>MS</a:t>
            </a:r>
            <a:endParaRPr kumimoji="0" lang="en-US" sz="1600" b="0" i="0" u="none" strike="noStrike" kern="1200" cap="none" spc="0" normalizeH="0" baseline="0" noProof="0" dirty="0">
              <a:ln>
                <a:noFill/>
              </a:ln>
              <a:solidFill>
                <a:prstClr val="black"/>
              </a:solidFill>
              <a:effectLst/>
              <a:uLnTx/>
              <a:uFillTx/>
              <a:latin typeface="Calibri"/>
              <a:ea typeface="+mj-ea"/>
              <a:cs typeface="+mj-cs"/>
            </a:endParaRPr>
          </a:p>
        </p:txBody>
      </p:sp>
      <p:sp>
        <p:nvSpPr>
          <p:cNvPr id="82" name="Title 1">
            <a:extLst>
              <a:ext uri="{FF2B5EF4-FFF2-40B4-BE49-F238E27FC236}">
                <a16:creationId xmlns:a16="http://schemas.microsoft.com/office/drawing/2014/main" id="{AE3BE5B0-5B9D-9CF1-A4DB-6180977FE526}"/>
              </a:ext>
            </a:extLst>
          </p:cNvPr>
          <p:cNvSpPr txBox="1">
            <a:spLocks/>
          </p:cNvSpPr>
          <p:nvPr/>
        </p:nvSpPr>
        <p:spPr>
          <a:xfrm>
            <a:off x="2565622" y="3814134"/>
            <a:ext cx="777570" cy="594833"/>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defRPr/>
            </a:pPr>
            <a:r>
              <a:rPr lang="en-US" sz="1600" b="1" dirty="0">
                <a:solidFill>
                  <a:prstClr val="black"/>
                </a:solidFill>
                <a:latin typeface="Calibri"/>
              </a:rPr>
              <a:t>LA</a:t>
            </a:r>
            <a:endParaRPr kumimoji="0" lang="en-US" sz="1600" b="0" i="0" u="none" strike="noStrike" kern="1200" cap="none" spc="0" normalizeH="0" baseline="0" noProof="0" dirty="0">
              <a:ln>
                <a:noFill/>
              </a:ln>
              <a:solidFill>
                <a:prstClr val="black"/>
              </a:solidFill>
              <a:effectLst/>
              <a:uLnTx/>
              <a:uFillTx/>
              <a:latin typeface="Calibri"/>
              <a:ea typeface="+mj-ea"/>
              <a:cs typeface="+mj-cs"/>
            </a:endParaRPr>
          </a:p>
        </p:txBody>
      </p:sp>
      <p:sp>
        <p:nvSpPr>
          <p:cNvPr id="84" name="Title 1">
            <a:extLst>
              <a:ext uri="{FF2B5EF4-FFF2-40B4-BE49-F238E27FC236}">
                <a16:creationId xmlns:a16="http://schemas.microsoft.com/office/drawing/2014/main" id="{DFC7F8A1-C269-75BC-697C-2E5E64C29041}"/>
              </a:ext>
            </a:extLst>
          </p:cNvPr>
          <p:cNvSpPr txBox="1">
            <a:spLocks/>
          </p:cNvSpPr>
          <p:nvPr/>
        </p:nvSpPr>
        <p:spPr>
          <a:xfrm>
            <a:off x="8646462" y="1427931"/>
            <a:ext cx="777570" cy="594833"/>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defRPr/>
            </a:pPr>
            <a:r>
              <a:rPr lang="en-US" sz="1600" b="1" dirty="0">
                <a:solidFill>
                  <a:prstClr val="black"/>
                </a:solidFill>
                <a:latin typeface="Calibri"/>
              </a:rPr>
              <a:t>SC</a:t>
            </a:r>
            <a:endParaRPr kumimoji="0" lang="en-US" sz="1600" b="0" i="0" u="none" strike="noStrike" kern="1200" cap="none" spc="0" normalizeH="0" baseline="0" noProof="0" dirty="0">
              <a:ln>
                <a:noFill/>
              </a:ln>
              <a:solidFill>
                <a:prstClr val="black"/>
              </a:solidFill>
              <a:effectLst/>
              <a:uLnTx/>
              <a:uFillTx/>
              <a:latin typeface="Calibri"/>
              <a:ea typeface="+mj-ea"/>
              <a:cs typeface="+mj-cs"/>
            </a:endParaRPr>
          </a:p>
        </p:txBody>
      </p:sp>
    </p:spTree>
    <p:extLst>
      <p:ext uri="{BB962C8B-B14F-4D97-AF65-F5344CB8AC3E}">
        <p14:creationId xmlns:p14="http://schemas.microsoft.com/office/powerpoint/2010/main" val="16327093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6" name="Table 5">
            <a:extLst>
              <a:ext uri="{FF2B5EF4-FFF2-40B4-BE49-F238E27FC236}">
                <a16:creationId xmlns:a16="http://schemas.microsoft.com/office/drawing/2014/main" id="{34E56CA6-7E6F-E4E0-34ED-85FB5377AF5F}"/>
              </a:ext>
            </a:extLst>
          </p:cNvPr>
          <p:cNvGraphicFramePr>
            <a:graphicFrameLocks noGrp="1"/>
          </p:cNvGraphicFramePr>
          <p:nvPr>
            <p:extLst>
              <p:ext uri="{D42A27DB-BD31-4B8C-83A1-F6EECF244321}">
                <p14:modId xmlns:p14="http://schemas.microsoft.com/office/powerpoint/2010/main" val="3170052318"/>
              </p:ext>
            </p:extLst>
          </p:nvPr>
        </p:nvGraphicFramePr>
        <p:xfrm>
          <a:off x="1393371" y="744095"/>
          <a:ext cx="4702629" cy="2684905"/>
        </p:xfrm>
        <a:graphic>
          <a:graphicData uri="http://schemas.openxmlformats.org/drawingml/2006/table">
            <a:tbl>
              <a:tblPr/>
              <a:tblGrid>
                <a:gridCol w="786393">
                  <a:extLst>
                    <a:ext uri="{9D8B030D-6E8A-4147-A177-3AD203B41FA5}">
                      <a16:colId xmlns:a16="http://schemas.microsoft.com/office/drawing/2014/main" val="3784017955"/>
                    </a:ext>
                  </a:extLst>
                </a:gridCol>
                <a:gridCol w="979059">
                  <a:extLst>
                    <a:ext uri="{9D8B030D-6E8A-4147-A177-3AD203B41FA5}">
                      <a16:colId xmlns:a16="http://schemas.microsoft.com/office/drawing/2014/main" val="2887872317"/>
                    </a:ext>
                  </a:extLst>
                </a:gridCol>
                <a:gridCol w="979059">
                  <a:extLst>
                    <a:ext uri="{9D8B030D-6E8A-4147-A177-3AD203B41FA5}">
                      <a16:colId xmlns:a16="http://schemas.microsoft.com/office/drawing/2014/main" val="354748157"/>
                    </a:ext>
                  </a:extLst>
                </a:gridCol>
                <a:gridCol w="979059">
                  <a:extLst>
                    <a:ext uri="{9D8B030D-6E8A-4147-A177-3AD203B41FA5}">
                      <a16:colId xmlns:a16="http://schemas.microsoft.com/office/drawing/2014/main" val="2145489115"/>
                    </a:ext>
                  </a:extLst>
                </a:gridCol>
                <a:gridCol w="979059">
                  <a:extLst>
                    <a:ext uri="{9D8B030D-6E8A-4147-A177-3AD203B41FA5}">
                      <a16:colId xmlns:a16="http://schemas.microsoft.com/office/drawing/2014/main" val="155915955"/>
                    </a:ext>
                  </a:extLst>
                </a:gridCol>
              </a:tblGrid>
              <a:tr h="317806">
                <a:tc gridSpan="5">
                  <a:txBody>
                    <a:bodyPr/>
                    <a:lstStyle/>
                    <a:p>
                      <a:pPr algn="ctr" fontAlgn="b">
                        <a:buNone/>
                      </a:pPr>
                      <a:r>
                        <a:rPr lang="en-US" sz="1400" b="1" i="0" u="none" strike="noStrike" dirty="0">
                          <a:solidFill>
                            <a:srgbClr val="000000"/>
                          </a:solidFill>
                          <a:effectLst/>
                          <a:latin typeface="Aptos Narrow" panose="020B0004020202020204" pitchFamily="34" charset="0"/>
                        </a:rPr>
                        <a:t>Alabama</a:t>
                      </a:r>
                    </a:p>
                  </a:txBody>
                  <a:tcPr marL="102093" marR="102093" marT="51047" marB="5104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549062703"/>
                  </a:ext>
                </a:extLst>
              </a:tr>
              <a:tr h="710129">
                <a:tc>
                  <a:txBody>
                    <a:bodyPr/>
                    <a:lstStyle/>
                    <a:p>
                      <a:pPr algn="l" fontAlgn="b">
                        <a:buNone/>
                      </a:pPr>
                      <a:r>
                        <a:rPr lang="en-US" sz="1400" b="1" i="0" u="none" strike="noStrike">
                          <a:solidFill>
                            <a:srgbClr val="000000"/>
                          </a:solidFill>
                          <a:effectLst/>
                          <a:latin typeface="Aptos Narrow" panose="020B0004020202020204" pitchFamily="34" charset="0"/>
                        </a:rPr>
                        <a:t> </a:t>
                      </a:r>
                    </a:p>
                  </a:txBody>
                  <a:tcPr marL="11835" marR="11835" marT="118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400" b="1" i="0" u="none" strike="noStrike" dirty="0">
                          <a:solidFill>
                            <a:srgbClr val="000000"/>
                          </a:solidFill>
                          <a:effectLst/>
                          <a:latin typeface="Aptos Narrow" panose="020B0004020202020204" pitchFamily="34" charset="0"/>
                        </a:rPr>
                        <a:t>Statewide Total Acres (2025)*</a:t>
                      </a:r>
                    </a:p>
                  </a:txBody>
                  <a:tcPr marL="11835" marR="11835" marT="118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400" b="1" i="0" u="none" strike="noStrike" dirty="0">
                          <a:solidFill>
                            <a:schemeClr val="bg1"/>
                          </a:solidFill>
                          <a:effectLst/>
                          <a:latin typeface="Aptos Narrow" panose="020B0004020202020204" pitchFamily="34" charset="0"/>
                        </a:rPr>
                        <a:t>Percent within 64+ knots</a:t>
                      </a:r>
                      <a:r>
                        <a:rPr lang="en-US" sz="1400" b="1" dirty="0">
                          <a:solidFill>
                            <a:schemeClr val="bg1"/>
                          </a:solidFill>
                          <a:latin typeface="Calibri" panose="020F0502020204030204" pitchFamily="34" charset="0"/>
                          <a:ea typeface="Calibri" panose="020F0502020204030204" pitchFamily="34" charset="0"/>
                          <a:cs typeface="Calibri" panose="020F0502020204030204" pitchFamily="34" charset="0"/>
                        </a:rPr>
                        <a:t>†</a:t>
                      </a:r>
                      <a:endParaRPr lang="en-US" sz="1400" b="1" i="0" u="none" strike="noStrike" dirty="0">
                        <a:solidFill>
                          <a:schemeClr val="bg1"/>
                        </a:solidFill>
                        <a:effectLst/>
                        <a:latin typeface="Aptos Narrow" panose="020B0004020202020204" pitchFamily="34" charset="0"/>
                      </a:endParaRPr>
                    </a:p>
                  </a:txBody>
                  <a:tcPr marL="11835" marR="11835" marT="118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4DA8"/>
                    </a:solidFill>
                  </a:tcPr>
                </a:tc>
                <a:tc>
                  <a:txBody>
                    <a:bodyPr/>
                    <a:lstStyle/>
                    <a:p>
                      <a:pPr algn="ctr" fontAlgn="b">
                        <a:buNone/>
                      </a:pPr>
                      <a:r>
                        <a:rPr lang="en-US" sz="1400" b="1" i="0" u="none" strike="noStrike" dirty="0">
                          <a:solidFill>
                            <a:schemeClr val="bg1"/>
                          </a:solidFill>
                          <a:effectLst/>
                          <a:latin typeface="Aptos Narrow" panose="020B0004020202020204" pitchFamily="34" charset="0"/>
                        </a:rPr>
                        <a:t>Percent within 50+ knots</a:t>
                      </a:r>
                      <a:r>
                        <a:rPr lang="en-US" sz="1400" b="1" dirty="0">
                          <a:solidFill>
                            <a:schemeClr val="bg1"/>
                          </a:solidFill>
                          <a:latin typeface="Calibri" panose="020F0502020204030204" pitchFamily="34" charset="0"/>
                          <a:ea typeface="Calibri" panose="020F0502020204030204" pitchFamily="34" charset="0"/>
                          <a:cs typeface="Calibri" panose="020F0502020204030204" pitchFamily="34" charset="0"/>
                        </a:rPr>
                        <a:t>†</a:t>
                      </a:r>
                      <a:endParaRPr lang="en-US" sz="1400" b="1" i="0" u="none" strike="noStrike" dirty="0">
                        <a:solidFill>
                          <a:schemeClr val="bg1"/>
                        </a:solidFill>
                        <a:effectLst/>
                        <a:latin typeface="Aptos Narrow" panose="020B0004020202020204" pitchFamily="34" charset="0"/>
                      </a:endParaRPr>
                    </a:p>
                  </a:txBody>
                  <a:tcPr marL="11835" marR="11835" marT="118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16EFE"/>
                    </a:solidFill>
                  </a:tcPr>
                </a:tc>
                <a:tc>
                  <a:txBody>
                    <a:bodyPr/>
                    <a:lstStyle/>
                    <a:p>
                      <a:pPr algn="ctr" fontAlgn="b">
                        <a:buNone/>
                      </a:pPr>
                      <a:r>
                        <a:rPr lang="en-US" sz="1400" b="1" i="0" u="none" strike="noStrike" dirty="0">
                          <a:solidFill>
                            <a:schemeClr val="bg1"/>
                          </a:solidFill>
                          <a:effectLst/>
                          <a:latin typeface="Aptos Narrow" panose="020B0004020202020204" pitchFamily="34" charset="0"/>
                        </a:rPr>
                        <a:t>Percent within 34+ knots</a:t>
                      </a:r>
                      <a:r>
                        <a:rPr lang="en-US" sz="1400" b="1" dirty="0">
                          <a:solidFill>
                            <a:schemeClr val="bg1"/>
                          </a:solidFill>
                          <a:latin typeface="Calibri" panose="020F0502020204030204" pitchFamily="34" charset="0"/>
                          <a:ea typeface="Calibri" panose="020F0502020204030204" pitchFamily="34" charset="0"/>
                          <a:cs typeface="Calibri" panose="020F0502020204030204" pitchFamily="34" charset="0"/>
                        </a:rPr>
                        <a:t>†</a:t>
                      </a:r>
                      <a:endParaRPr lang="en-US" sz="1400" b="1" i="0" u="none" strike="noStrike" dirty="0">
                        <a:solidFill>
                          <a:schemeClr val="bg1"/>
                        </a:solidFill>
                        <a:effectLst/>
                        <a:latin typeface="Aptos Narrow" panose="020B0004020202020204" pitchFamily="34" charset="0"/>
                      </a:endParaRPr>
                    </a:p>
                  </a:txBody>
                  <a:tcPr marL="11835" marR="11835" marT="118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3B2FF"/>
                    </a:solidFill>
                  </a:tcPr>
                </a:tc>
                <a:extLst>
                  <a:ext uri="{0D108BD9-81ED-4DB2-BD59-A6C34878D82A}">
                    <a16:rowId xmlns:a16="http://schemas.microsoft.com/office/drawing/2014/main" val="2534313038"/>
                  </a:ext>
                </a:extLst>
              </a:tr>
              <a:tr h="236710">
                <a:tc>
                  <a:txBody>
                    <a:bodyPr/>
                    <a:lstStyle/>
                    <a:p>
                      <a:pPr algn="l" fontAlgn="b">
                        <a:buNone/>
                      </a:pPr>
                      <a:r>
                        <a:rPr lang="en-US" sz="1400" b="1" i="0" u="none" strike="noStrike" dirty="0">
                          <a:solidFill>
                            <a:srgbClr val="000000"/>
                          </a:solidFill>
                          <a:effectLst/>
                          <a:latin typeface="Aptos Narrow" panose="020B0004020202020204" pitchFamily="34" charset="0"/>
                        </a:rPr>
                        <a:t>Corn</a:t>
                      </a:r>
                    </a:p>
                  </a:txBody>
                  <a:tcPr marL="11835" marR="11835" marT="118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sz="1400" b="0" i="0" u="none" strike="noStrike">
                          <a:solidFill>
                            <a:srgbClr val="000000"/>
                          </a:solidFill>
                          <a:effectLst/>
                          <a:latin typeface="Aptos Narrow" panose="020B0004020202020204" pitchFamily="34" charset="0"/>
                        </a:rPr>
                        <a:t>345,000</a:t>
                      </a:r>
                    </a:p>
                  </a:txBody>
                  <a:tcPr marL="11835" marR="11835" marT="118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sz="1400" b="0" i="0" u="none" strike="noStrike">
                          <a:solidFill>
                            <a:srgbClr val="000000"/>
                          </a:solidFill>
                          <a:effectLst/>
                          <a:latin typeface="Aptos Narrow" panose="020B0004020202020204" pitchFamily="34" charset="0"/>
                        </a:rPr>
                        <a:t>0.3%</a:t>
                      </a:r>
                    </a:p>
                  </a:txBody>
                  <a:tcPr marL="11835" marR="11835" marT="118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sz="1400" b="0" i="0" u="none" strike="noStrike">
                          <a:solidFill>
                            <a:srgbClr val="000000"/>
                          </a:solidFill>
                          <a:effectLst/>
                          <a:latin typeface="Aptos Narrow" panose="020B0004020202020204" pitchFamily="34" charset="0"/>
                        </a:rPr>
                        <a:t>4.6%</a:t>
                      </a:r>
                    </a:p>
                  </a:txBody>
                  <a:tcPr marL="11835" marR="11835" marT="118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sz="1400" b="0" i="0" u="none" strike="noStrike">
                          <a:solidFill>
                            <a:srgbClr val="000000"/>
                          </a:solidFill>
                          <a:effectLst/>
                          <a:latin typeface="Aptos Narrow" panose="020B0004020202020204" pitchFamily="34" charset="0"/>
                        </a:rPr>
                        <a:t>39.5%</a:t>
                      </a:r>
                    </a:p>
                  </a:txBody>
                  <a:tcPr marL="11835" marR="11835" marT="118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090684449"/>
                  </a:ext>
                </a:extLst>
              </a:tr>
              <a:tr h="236710">
                <a:tc>
                  <a:txBody>
                    <a:bodyPr/>
                    <a:lstStyle/>
                    <a:p>
                      <a:pPr algn="l" fontAlgn="b">
                        <a:buNone/>
                      </a:pPr>
                      <a:r>
                        <a:rPr lang="en-US" sz="1400" b="1" i="0" u="none" strike="noStrike" dirty="0">
                          <a:solidFill>
                            <a:srgbClr val="000000"/>
                          </a:solidFill>
                          <a:effectLst/>
                          <a:latin typeface="Aptos Narrow" panose="020B0004020202020204" pitchFamily="34" charset="0"/>
                        </a:rPr>
                        <a:t>Soybeans</a:t>
                      </a:r>
                    </a:p>
                  </a:txBody>
                  <a:tcPr marL="11835" marR="11835" marT="118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sz="1400" b="0" i="0" u="none" strike="noStrike" dirty="0">
                          <a:solidFill>
                            <a:srgbClr val="000000"/>
                          </a:solidFill>
                          <a:effectLst/>
                          <a:latin typeface="Aptos Narrow" panose="020B0004020202020204" pitchFamily="34" charset="0"/>
                        </a:rPr>
                        <a:t>295,000</a:t>
                      </a:r>
                    </a:p>
                  </a:txBody>
                  <a:tcPr marL="11835" marR="11835" marT="118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sz="1400" b="0" i="0" u="none" strike="noStrike">
                          <a:solidFill>
                            <a:srgbClr val="000000"/>
                          </a:solidFill>
                          <a:effectLst/>
                          <a:latin typeface="Aptos Narrow" panose="020B0004020202020204" pitchFamily="34" charset="0"/>
                        </a:rPr>
                        <a:t>0.2%</a:t>
                      </a:r>
                    </a:p>
                  </a:txBody>
                  <a:tcPr marL="11835" marR="11835" marT="118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sz="1400" b="0" i="0" u="none" strike="noStrike">
                          <a:solidFill>
                            <a:srgbClr val="000000"/>
                          </a:solidFill>
                          <a:effectLst/>
                          <a:latin typeface="Aptos Narrow" panose="020B0004020202020204" pitchFamily="34" charset="0"/>
                        </a:rPr>
                        <a:t>3.9%</a:t>
                      </a:r>
                    </a:p>
                  </a:txBody>
                  <a:tcPr marL="11835" marR="11835" marT="118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sz="1400" b="0" i="0" u="none" strike="noStrike">
                          <a:solidFill>
                            <a:srgbClr val="000000"/>
                          </a:solidFill>
                          <a:effectLst/>
                          <a:latin typeface="Aptos Narrow" panose="020B0004020202020204" pitchFamily="34" charset="0"/>
                        </a:rPr>
                        <a:t>24.7%</a:t>
                      </a:r>
                    </a:p>
                  </a:txBody>
                  <a:tcPr marL="11835" marR="11835" marT="118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48340683"/>
                  </a:ext>
                </a:extLst>
              </a:tr>
              <a:tr h="236710">
                <a:tc>
                  <a:txBody>
                    <a:bodyPr/>
                    <a:lstStyle/>
                    <a:p>
                      <a:pPr algn="l" fontAlgn="b">
                        <a:buNone/>
                      </a:pPr>
                      <a:r>
                        <a:rPr lang="en-US" sz="1400" b="1" i="0" u="none" strike="noStrike" dirty="0">
                          <a:solidFill>
                            <a:srgbClr val="000000"/>
                          </a:solidFill>
                          <a:effectLst/>
                          <a:latin typeface="Aptos Narrow" panose="020B0004020202020204" pitchFamily="34" charset="0"/>
                        </a:rPr>
                        <a:t>Cotton</a:t>
                      </a:r>
                    </a:p>
                  </a:txBody>
                  <a:tcPr marL="11835" marR="11835" marT="118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sz="1400" b="0" i="0" u="none" strike="noStrike" dirty="0">
                          <a:solidFill>
                            <a:srgbClr val="000000"/>
                          </a:solidFill>
                          <a:effectLst/>
                          <a:latin typeface="Aptos Narrow" panose="020B0004020202020204" pitchFamily="34" charset="0"/>
                        </a:rPr>
                        <a:t>290,000</a:t>
                      </a:r>
                    </a:p>
                  </a:txBody>
                  <a:tcPr marL="11835" marR="11835" marT="118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sz="1400" b="0" i="0" u="none" strike="noStrike" dirty="0">
                          <a:solidFill>
                            <a:srgbClr val="000000"/>
                          </a:solidFill>
                          <a:effectLst/>
                          <a:latin typeface="Aptos Narrow" panose="020B0004020202020204" pitchFamily="34" charset="0"/>
                        </a:rPr>
                        <a:t>1.4%</a:t>
                      </a:r>
                    </a:p>
                  </a:txBody>
                  <a:tcPr marL="11835" marR="11835" marT="118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sz="1400" b="0" i="0" u="none" strike="noStrike">
                          <a:solidFill>
                            <a:srgbClr val="000000"/>
                          </a:solidFill>
                          <a:effectLst/>
                          <a:latin typeface="Aptos Narrow" panose="020B0004020202020204" pitchFamily="34" charset="0"/>
                        </a:rPr>
                        <a:t>8.2%</a:t>
                      </a:r>
                    </a:p>
                  </a:txBody>
                  <a:tcPr marL="11835" marR="11835" marT="118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sz="1400" b="0" i="0" u="none" strike="noStrike" dirty="0">
                          <a:solidFill>
                            <a:srgbClr val="000000"/>
                          </a:solidFill>
                          <a:effectLst/>
                          <a:latin typeface="Aptos Narrow" panose="020B0004020202020204" pitchFamily="34" charset="0"/>
                        </a:rPr>
                        <a:t>63.9%</a:t>
                      </a:r>
                    </a:p>
                  </a:txBody>
                  <a:tcPr marL="11835" marR="11835" marT="118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021536760"/>
                  </a:ext>
                </a:extLst>
              </a:tr>
              <a:tr h="236710">
                <a:tc>
                  <a:txBody>
                    <a:bodyPr/>
                    <a:lstStyle/>
                    <a:p>
                      <a:pPr algn="l" fontAlgn="b">
                        <a:buNone/>
                      </a:pPr>
                      <a:r>
                        <a:rPr lang="en-US" sz="1400" b="1" i="0" u="none" strike="noStrike" dirty="0">
                          <a:solidFill>
                            <a:srgbClr val="000000"/>
                          </a:solidFill>
                          <a:effectLst/>
                          <a:latin typeface="Aptos Narrow" panose="020B0004020202020204" pitchFamily="34" charset="0"/>
                        </a:rPr>
                        <a:t>Peanuts</a:t>
                      </a:r>
                    </a:p>
                  </a:txBody>
                  <a:tcPr marL="11835" marR="11835" marT="118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sz="1400" b="0" i="0" u="none" strike="noStrike">
                          <a:solidFill>
                            <a:srgbClr val="000000"/>
                          </a:solidFill>
                          <a:effectLst/>
                          <a:latin typeface="Aptos Narrow" panose="020B0004020202020204" pitchFamily="34" charset="0"/>
                        </a:rPr>
                        <a:t>195,000</a:t>
                      </a:r>
                    </a:p>
                  </a:txBody>
                  <a:tcPr marL="11835" marR="11835" marT="118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sz="1400" b="0" i="0" u="none" strike="noStrike">
                          <a:solidFill>
                            <a:srgbClr val="000000"/>
                          </a:solidFill>
                          <a:effectLst/>
                          <a:latin typeface="Aptos Narrow" panose="020B0004020202020204" pitchFamily="34" charset="0"/>
                        </a:rPr>
                        <a:t>1.4%</a:t>
                      </a:r>
                    </a:p>
                  </a:txBody>
                  <a:tcPr marL="11835" marR="11835" marT="118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sz="1400" b="0" i="0" u="none" strike="noStrike">
                          <a:solidFill>
                            <a:srgbClr val="000000"/>
                          </a:solidFill>
                          <a:effectLst/>
                          <a:latin typeface="Aptos Narrow" panose="020B0004020202020204" pitchFamily="34" charset="0"/>
                        </a:rPr>
                        <a:t>16.3%</a:t>
                      </a:r>
                    </a:p>
                  </a:txBody>
                  <a:tcPr marL="11835" marR="11835" marT="118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sz="1400" b="0" i="0" u="none" strike="noStrike">
                          <a:solidFill>
                            <a:srgbClr val="000000"/>
                          </a:solidFill>
                          <a:effectLst/>
                          <a:latin typeface="Aptos Narrow" panose="020B0004020202020204" pitchFamily="34" charset="0"/>
                        </a:rPr>
                        <a:t>99.5%</a:t>
                      </a:r>
                    </a:p>
                  </a:txBody>
                  <a:tcPr marL="11835" marR="11835" marT="118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724607335"/>
                  </a:ext>
                </a:extLst>
              </a:tr>
              <a:tr h="236710">
                <a:tc>
                  <a:txBody>
                    <a:bodyPr/>
                    <a:lstStyle/>
                    <a:p>
                      <a:pPr algn="l" fontAlgn="b">
                        <a:buNone/>
                      </a:pPr>
                      <a:r>
                        <a:rPr lang="en-US" sz="1400" b="1" i="0" u="none" strike="noStrike" dirty="0">
                          <a:solidFill>
                            <a:srgbClr val="000000"/>
                          </a:solidFill>
                          <a:effectLst/>
                          <a:latin typeface="Aptos Narrow" panose="020B0004020202020204" pitchFamily="34" charset="0"/>
                        </a:rPr>
                        <a:t>Oats</a:t>
                      </a:r>
                    </a:p>
                  </a:txBody>
                  <a:tcPr marL="11835" marR="11835" marT="118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sz="1400" b="0" i="0" u="none" strike="noStrike" dirty="0">
                          <a:solidFill>
                            <a:srgbClr val="000000"/>
                          </a:solidFill>
                          <a:effectLst/>
                          <a:latin typeface="Aptos Narrow" panose="020B0004020202020204" pitchFamily="34" charset="0"/>
                        </a:rPr>
                        <a:t>N/A</a:t>
                      </a:r>
                    </a:p>
                  </a:txBody>
                  <a:tcPr marL="11835" marR="11835" marT="118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sz="1400" b="0" i="0" u="none" strike="noStrike">
                          <a:solidFill>
                            <a:srgbClr val="000000"/>
                          </a:solidFill>
                          <a:effectLst/>
                          <a:latin typeface="Aptos Narrow" panose="020B0004020202020204" pitchFamily="34" charset="0"/>
                        </a:rPr>
                        <a:t>2.4%</a:t>
                      </a:r>
                    </a:p>
                  </a:txBody>
                  <a:tcPr marL="11835" marR="11835" marT="118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sz="1400" b="0" i="0" u="none" strike="noStrike">
                          <a:solidFill>
                            <a:srgbClr val="000000"/>
                          </a:solidFill>
                          <a:effectLst/>
                          <a:latin typeface="Aptos Narrow" panose="020B0004020202020204" pitchFamily="34" charset="0"/>
                        </a:rPr>
                        <a:t>24.1%</a:t>
                      </a:r>
                    </a:p>
                  </a:txBody>
                  <a:tcPr marL="11835" marR="11835" marT="118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sz="1400" b="0" i="0" u="none" strike="noStrike">
                          <a:solidFill>
                            <a:srgbClr val="000000"/>
                          </a:solidFill>
                          <a:effectLst/>
                          <a:latin typeface="Aptos Narrow" panose="020B0004020202020204" pitchFamily="34" charset="0"/>
                        </a:rPr>
                        <a:t>97.6%</a:t>
                      </a:r>
                    </a:p>
                  </a:txBody>
                  <a:tcPr marL="11835" marR="11835" marT="118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122930787"/>
                  </a:ext>
                </a:extLst>
              </a:tr>
              <a:tr h="236710">
                <a:tc>
                  <a:txBody>
                    <a:bodyPr/>
                    <a:lstStyle/>
                    <a:p>
                      <a:pPr algn="l" fontAlgn="b">
                        <a:buNone/>
                      </a:pPr>
                      <a:r>
                        <a:rPr lang="en-US" sz="1400" b="1" i="0" u="none" strike="noStrike" dirty="0">
                          <a:solidFill>
                            <a:srgbClr val="000000"/>
                          </a:solidFill>
                          <a:effectLst/>
                          <a:latin typeface="Aptos Narrow" panose="020B0004020202020204" pitchFamily="34" charset="0"/>
                        </a:rPr>
                        <a:t>Sorghum</a:t>
                      </a:r>
                    </a:p>
                  </a:txBody>
                  <a:tcPr marL="11835" marR="11835" marT="118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sz="1400" b="0" i="0" u="none" strike="noStrike" dirty="0">
                          <a:solidFill>
                            <a:srgbClr val="000000"/>
                          </a:solidFill>
                          <a:effectLst/>
                          <a:latin typeface="Aptos Narrow" panose="020B0004020202020204" pitchFamily="34" charset="0"/>
                        </a:rPr>
                        <a:t>N/A</a:t>
                      </a:r>
                    </a:p>
                  </a:txBody>
                  <a:tcPr marL="11835" marR="11835" marT="118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sz="1400" b="0" i="0" u="none" strike="noStrike">
                          <a:solidFill>
                            <a:srgbClr val="000000"/>
                          </a:solidFill>
                          <a:effectLst/>
                          <a:latin typeface="Aptos Narrow" panose="020B0004020202020204" pitchFamily="34" charset="0"/>
                        </a:rPr>
                        <a:t>0.4%</a:t>
                      </a:r>
                    </a:p>
                  </a:txBody>
                  <a:tcPr marL="11835" marR="11835" marT="118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sz="1400" b="0" i="0" u="none" strike="noStrike">
                          <a:solidFill>
                            <a:srgbClr val="000000"/>
                          </a:solidFill>
                          <a:effectLst/>
                          <a:latin typeface="Aptos Narrow" panose="020B0004020202020204" pitchFamily="34" charset="0"/>
                        </a:rPr>
                        <a:t>8.1%</a:t>
                      </a:r>
                    </a:p>
                  </a:txBody>
                  <a:tcPr marL="11835" marR="11835" marT="118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sz="1400" b="0" i="0" u="none" strike="noStrike">
                          <a:solidFill>
                            <a:srgbClr val="000000"/>
                          </a:solidFill>
                          <a:effectLst/>
                          <a:latin typeface="Aptos Narrow" panose="020B0004020202020204" pitchFamily="34" charset="0"/>
                        </a:rPr>
                        <a:t>86.0%</a:t>
                      </a:r>
                    </a:p>
                  </a:txBody>
                  <a:tcPr marL="11835" marR="11835" marT="118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03956501"/>
                  </a:ext>
                </a:extLst>
              </a:tr>
              <a:tr h="236710">
                <a:tc>
                  <a:txBody>
                    <a:bodyPr/>
                    <a:lstStyle/>
                    <a:p>
                      <a:pPr algn="l" fontAlgn="b">
                        <a:buNone/>
                      </a:pPr>
                      <a:r>
                        <a:rPr lang="en-US" sz="1400" b="1" i="0" u="none" strike="noStrike" dirty="0">
                          <a:solidFill>
                            <a:srgbClr val="000000"/>
                          </a:solidFill>
                          <a:effectLst/>
                          <a:latin typeface="Aptos Narrow" panose="020B0004020202020204" pitchFamily="34" charset="0"/>
                        </a:rPr>
                        <a:t>Pecans</a:t>
                      </a:r>
                    </a:p>
                  </a:txBody>
                  <a:tcPr marL="11835" marR="11835" marT="118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sz="1400" b="0" i="0" u="none" strike="noStrike">
                          <a:solidFill>
                            <a:srgbClr val="000000"/>
                          </a:solidFill>
                          <a:effectLst/>
                          <a:latin typeface="Aptos Narrow" panose="020B0004020202020204" pitchFamily="34" charset="0"/>
                        </a:rPr>
                        <a:t>N/A</a:t>
                      </a:r>
                    </a:p>
                  </a:txBody>
                  <a:tcPr marL="11835" marR="11835" marT="118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sz="1400" b="0" i="0" u="none" strike="noStrike">
                          <a:solidFill>
                            <a:srgbClr val="000000"/>
                          </a:solidFill>
                          <a:effectLst/>
                          <a:latin typeface="Aptos Narrow" panose="020B0004020202020204" pitchFamily="34" charset="0"/>
                        </a:rPr>
                        <a:t>3.5%</a:t>
                      </a:r>
                    </a:p>
                  </a:txBody>
                  <a:tcPr marL="11835" marR="11835" marT="118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sz="1400" b="0" i="0" u="none" strike="noStrike" dirty="0">
                          <a:solidFill>
                            <a:srgbClr val="000000"/>
                          </a:solidFill>
                          <a:effectLst/>
                          <a:latin typeface="Aptos Narrow" panose="020B0004020202020204" pitchFamily="34" charset="0"/>
                        </a:rPr>
                        <a:t>11.7%</a:t>
                      </a:r>
                    </a:p>
                  </a:txBody>
                  <a:tcPr marL="11835" marR="11835" marT="118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sz="1400" b="0" i="0" u="none" strike="noStrike" dirty="0">
                          <a:solidFill>
                            <a:srgbClr val="000000"/>
                          </a:solidFill>
                          <a:effectLst/>
                          <a:latin typeface="Aptos Narrow" panose="020B0004020202020204" pitchFamily="34" charset="0"/>
                        </a:rPr>
                        <a:t>95.3%</a:t>
                      </a:r>
                    </a:p>
                  </a:txBody>
                  <a:tcPr marL="11835" marR="11835" marT="118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325501169"/>
                  </a:ext>
                </a:extLst>
              </a:tr>
            </a:tbl>
          </a:graphicData>
        </a:graphic>
      </p:graphicFrame>
      <p:graphicFrame>
        <p:nvGraphicFramePr>
          <p:cNvPr id="7" name="Table 6">
            <a:extLst>
              <a:ext uri="{FF2B5EF4-FFF2-40B4-BE49-F238E27FC236}">
                <a16:creationId xmlns:a16="http://schemas.microsoft.com/office/drawing/2014/main" id="{E696212F-93E8-B8BB-3433-A866FAB2253F}"/>
              </a:ext>
            </a:extLst>
          </p:cNvPr>
          <p:cNvGraphicFramePr>
            <a:graphicFrameLocks noGrp="1"/>
          </p:cNvGraphicFramePr>
          <p:nvPr>
            <p:extLst>
              <p:ext uri="{D42A27DB-BD31-4B8C-83A1-F6EECF244321}">
                <p14:modId xmlns:p14="http://schemas.microsoft.com/office/powerpoint/2010/main" val="110315490"/>
              </p:ext>
            </p:extLst>
          </p:nvPr>
        </p:nvGraphicFramePr>
        <p:xfrm>
          <a:off x="6400799" y="747800"/>
          <a:ext cx="4702629" cy="2684905"/>
        </p:xfrm>
        <a:graphic>
          <a:graphicData uri="http://schemas.openxmlformats.org/drawingml/2006/table">
            <a:tbl>
              <a:tblPr/>
              <a:tblGrid>
                <a:gridCol w="786393">
                  <a:extLst>
                    <a:ext uri="{9D8B030D-6E8A-4147-A177-3AD203B41FA5}">
                      <a16:colId xmlns:a16="http://schemas.microsoft.com/office/drawing/2014/main" val="3823610410"/>
                    </a:ext>
                  </a:extLst>
                </a:gridCol>
                <a:gridCol w="979059">
                  <a:extLst>
                    <a:ext uri="{9D8B030D-6E8A-4147-A177-3AD203B41FA5}">
                      <a16:colId xmlns:a16="http://schemas.microsoft.com/office/drawing/2014/main" val="3963875751"/>
                    </a:ext>
                  </a:extLst>
                </a:gridCol>
                <a:gridCol w="979059">
                  <a:extLst>
                    <a:ext uri="{9D8B030D-6E8A-4147-A177-3AD203B41FA5}">
                      <a16:colId xmlns:a16="http://schemas.microsoft.com/office/drawing/2014/main" val="2106910344"/>
                    </a:ext>
                  </a:extLst>
                </a:gridCol>
                <a:gridCol w="979059">
                  <a:extLst>
                    <a:ext uri="{9D8B030D-6E8A-4147-A177-3AD203B41FA5}">
                      <a16:colId xmlns:a16="http://schemas.microsoft.com/office/drawing/2014/main" val="1842897245"/>
                    </a:ext>
                  </a:extLst>
                </a:gridCol>
                <a:gridCol w="979059">
                  <a:extLst>
                    <a:ext uri="{9D8B030D-6E8A-4147-A177-3AD203B41FA5}">
                      <a16:colId xmlns:a16="http://schemas.microsoft.com/office/drawing/2014/main" val="1610471751"/>
                    </a:ext>
                  </a:extLst>
                </a:gridCol>
              </a:tblGrid>
              <a:tr h="317806">
                <a:tc gridSpan="5">
                  <a:txBody>
                    <a:bodyPr/>
                    <a:lstStyle/>
                    <a:p>
                      <a:pPr algn="ctr" fontAlgn="b">
                        <a:buNone/>
                      </a:pPr>
                      <a:r>
                        <a:rPr lang="en-US" sz="1400" b="1" i="0" u="none" strike="noStrike">
                          <a:solidFill>
                            <a:srgbClr val="000000"/>
                          </a:solidFill>
                          <a:effectLst/>
                          <a:latin typeface="Aptos Narrow" panose="020B0004020202020204" pitchFamily="34" charset="0"/>
                        </a:rPr>
                        <a:t>Georgia</a:t>
                      </a:r>
                    </a:p>
                  </a:txBody>
                  <a:tcPr marL="102093" marR="102093" marT="51047" marB="5104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1293213364"/>
                  </a:ext>
                </a:extLst>
              </a:tr>
              <a:tr h="710129">
                <a:tc>
                  <a:txBody>
                    <a:bodyPr/>
                    <a:lstStyle/>
                    <a:p>
                      <a:pPr algn="l" fontAlgn="b">
                        <a:buNone/>
                      </a:pPr>
                      <a:r>
                        <a:rPr lang="en-US" sz="1400" b="1" i="0" u="none" strike="noStrike" dirty="0">
                          <a:solidFill>
                            <a:srgbClr val="000000"/>
                          </a:solidFill>
                          <a:effectLst/>
                          <a:latin typeface="Aptos Narrow" panose="020B0004020202020204" pitchFamily="34" charset="0"/>
                        </a:rPr>
                        <a:t> </a:t>
                      </a:r>
                    </a:p>
                  </a:txBody>
                  <a:tcPr marL="11835" marR="11835" marT="118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400" b="1" i="0" u="none" strike="noStrike" dirty="0">
                          <a:solidFill>
                            <a:srgbClr val="000000"/>
                          </a:solidFill>
                          <a:effectLst/>
                          <a:latin typeface="Aptos Narrow" panose="020B0004020202020204" pitchFamily="34" charset="0"/>
                        </a:rPr>
                        <a:t>Statewide Total Acres (2025)*</a:t>
                      </a:r>
                    </a:p>
                  </a:txBody>
                  <a:tcPr marL="11835" marR="11835" marT="118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marL="0" algn="ctr" defTabSz="914400" rtl="0" eaLnBrk="1" fontAlgn="b" latinLnBrk="0" hangingPunct="1">
                        <a:buNone/>
                      </a:pPr>
                      <a:r>
                        <a:rPr lang="en-US" sz="1400" b="1" i="0" u="none" strike="noStrike" kern="1200" dirty="0">
                          <a:solidFill>
                            <a:schemeClr val="bg1"/>
                          </a:solidFill>
                          <a:effectLst/>
                          <a:latin typeface="Aptos Narrow" panose="020B0004020202020204" pitchFamily="34" charset="0"/>
                          <a:ea typeface="+mn-ea"/>
                          <a:cs typeface="+mn-cs"/>
                        </a:rPr>
                        <a:t>Percent within 64+ knots</a:t>
                      </a:r>
                      <a:r>
                        <a:rPr lang="en-US" sz="1400" b="1" dirty="0">
                          <a:solidFill>
                            <a:schemeClr val="bg1"/>
                          </a:solidFill>
                          <a:latin typeface="Calibri" panose="020F0502020204030204" pitchFamily="34" charset="0"/>
                          <a:ea typeface="Calibri" panose="020F0502020204030204" pitchFamily="34" charset="0"/>
                          <a:cs typeface="Calibri" panose="020F0502020204030204" pitchFamily="34" charset="0"/>
                        </a:rPr>
                        <a:t>†</a:t>
                      </a:r>
                      <a:endParaRPr lang="en-US" sz="1400" b="1" i="0" u="none" strike="noStrike" kern="1200" dirty="0">
                        <a:solidFill>
                          <a:schemeClr val="bg1"/>
                        </a:solidFill>
                        <a:effectLst/>
                        <a:latin typeface="Aptos Narrow" panose="020B0004020202020204" pitchFamily="34" charset="0"/>
                        <a:ea typeface="+mn-ea"/>
                        <a:cs typeface="+mn-cs"/>
                      </a:endParaRPr>
                    </a:p>
                  </a:txBody>
                  <a:tcPr marL="11835" marR="11835" marT="118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4DA8"/>
                    </a:solidFill>
                  </a:tcPr>
                </a:tc>
                <a:tc>
                  <a:txBody>
                    <a:bodyPr/>
                    <a:lstStyle/>
                    <a:p>
                      <a:pPr marL="0" algn="ctr" defTabSz="914400" rtl="0" eaLnBrk="1" fontAlgn="b" latinLnBrk="0" hangingPunct="1">
                        <a:buNone/>
                      </a:pPr>
                      <a:r>
                        <a:rPr lang="en-US" sz="1400" b="1" i="0" u="none" strike="noStrike" kern="1200" dirty="0">
                          <a:solidFill>
                            <a:schemeClr val="bg1"/>
                          </a:solidFill>
                          <a:effectLst/>
                          <a:latin typeface="Aptos Narrow" panose="020B0004020202020204" pitchFamily="34" charset="0"/>
                          <a:ea typeface="+mn-ea"/>
                          <a:cs typeface="+mn-cs"/>
                        </a:rPr>
                        <a:t>Percent within 50+ knots</a:t>
                      </a:r>
                      <a:r>
                        <a:rPr lang="en-US" sz="1400" b="1" dirty="0">
                          <a:solidFill>
                            <a:schemeClr val="bg1"/>
                          </a:solidFill>
                          <a:latin typeface="Calibri" panose="020F0502020204030204" pitchFamily="34" charset="0"/>
                          <a:ea typeface="Calibri" panose="020F0502020204030204" pitchFamily="34" charset="0"/>
                          <a:cs typeface="Calibri" panose="020F0502020204030204" pitchFamily="34" charset="0"/>
                        </a:rPr>
                        <a:t>†</a:t>
                      </a:r>
                      <a:endParaRPr lang="en-US" sz="1400" b="1" i="0" u="none" strike="noStrike" kern="1200" dirty="0">
                        <a:solidFill>
                          <a:schemeClr val="bg1"/>
                        </a:solidFill>
                        <a:effectLst/>
                        <a:latin typeface="Aptos Narrow" panose="020B0004020202020204" pitchFamily="34" charset="0"/>
                        <a:ea typeface="+mn-ea"/>
                        <a:cs typeface="+mn-cs"/>
                      </a:endParaRPr>
                    </a:p>
                  </a:txBody>
                  <a:tcPr marL="11835" marR="11835" marT="118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16EFE"/>
                    </a:solidFill>
                  </a:tcPr>
                </a:tc>
                <a:tc>
                  <a:txBody>
                    <a:bodyPr/>
                    <a:lstStyle/>
                    <a:p>
                      <a:pPr marL="0" algn="ctr" defTabSz="914400" rtl="0" eaLnBrk="1" fontAlgn="b" latinLnBrk="0" hangingPunct="1">
                        <a:buNone/>
                      </a:pPr>
                      <a:r>
                        <a:rPr lang="en-US" sz="1400" b="1" i="0" u="none" strike="noStrike" kern="1200" dirty="0">
                          <a:solidFill>
                            <a:schemeClr val="bg1"/>
                          </a:solidFill>
                          <a:effectLst/>
                          <a:latin typeface="Aptos Narrow" panose="020B0004020202020204" pitchFamily="34" charset="0"/>
                          <a:ea typeface="+mn-ea"/>
                          <a:cs typeface="+mn-cs"/>
                        </a:rPr>
                        <a:t>Percent within 34+ knots</a:t>
                      </a:r>
                      <a:r>
                        <a:rPr lang="en-US" sz="1400" b="1" dirty="0">
                          <a:solidFill>
                            <a:schemeClr val="bg1"/>
                          </a:solidFill>
                          <a:latin typeface="Calibri" panose="020F0502020204030204" pitchFamily="34" charset="0"/>
                          <a:ea typeface="Calibri" panose="020F0502020204030204" pitchFamily="34" charset="0"/>
                          <a:cs typeface="Calibri" panose="020F0502020204030204" pitchFamily="34" charset="0"/>
                        </a:rPr>
                        <a:t>†</a:t>
                      </a:r>
                      <a:endParaRPr lang="en-US" sz="1400" b="1" i="0" u="none" strike="noStrike" kern="1200" dirty="0">
                        <a:solidFill>
                          <a:schemeClr val="bg1"/>
                        </a:solidFill>
                        <a:effectLst/>
                        <a:latin typeface="Aptos Narrow" panose="020B0004020202020204" pitchFamily="34" charset="0"/>
                        <a:ea typeface="+mn-ea"/>
                        <a:cs typeface="+mn-cs"/>
                      </a:endParaRPr>
                    </a:p>
                  </a:txBody>
                  <a:tcPr marL="11835" marR="11835" marT="118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3B2FF"/>
                    </a:solidFill>
                  </a:tcPr>
                </a:tc>
                <a:extLst>
                  <a:ext uri="{0D108BD9-81ED-4DB2-BD59-A6C34878D82A}">
                    <a16:rowId xmlns:a16="http://schemas.microsoft.com/office/drawing/2014/main" val="1473831881"/>
                  </a:ext>
                </a:extLst>
              </a:tr>
              <a:tr h="236710">
                <a:tc>
                  <a:txBody>
                    <a:bodyPr/>
                    <a:lstStyle/>
                    <a:p>
                      <a:pPr algn="l" fontAlgn="b">
                        <a:buNone/>
                      </a:pPr>
                      <a:r>
                        <a:rPr lang="en-US" sz="1400" b="1" i="0" u="none" strike="noStrike">
                          <a:solidFill>
                            <a:srgbClr val="000000"/>
                          </a:solidFill>
                          <a:effectLst/>
                          <a:latin typeface="Aptos Narrow" panose="020B0004020202020204" pitchFamily="34" charset="0"/>
                        </a:rPr>
                        <a:t>Corn</a:t>
                      </a:r>
                    </a:p>
                  </a:txBody>
                  <a:tcPr marL="11835" marR="11835" marT="118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sz="1400" b="0" i="0" u="none" strike="noStrike">
                          <a:solidFill>
                            <a:srgbClr val="000000"/>
                          </a:solidFill>
                          <a:effectLst/>
                          <a:latin typeface="Aptos Narrow" panose="020B0004020202020204" pitchFamily="34" charset="0"/>
                        </a:rPr>
                        <a:t>550,000</a:t>
                      </a:r>
                    </a:p>
                  </a:txBody>
                  <a:tcPr marL="11835" marR="11835" marT="118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sz="1400" b="0" i="0" u="none" strike="noStrike" dirty="0">
                          <a:solidFill>
                            <a:srgbClr val="000000"/>
                          </a:solidFill>
                          <a:effectLst/>
                          <a:latin typeface="Aptos Narrow" panose="020B0004020202020204" pitchFamily="34" charset="0"/>
                        </a:rPr>
                        <a:t>N/A</a:t>
                      </a:r>
                    </a:p>
                  </a:txBody>
                  <a:tcPr marL="11835" marR="11835" marT="118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sz="1400" b="0" i="0" u="none" strike="noStrike">
                          <a:solidFill>
                            <a:srgbClr val="000000"/>
                          </a:solidFill>
                          <a:effectLst/>
                          <a:latin typeface="Aptos Narrow" panose="020B0004020202020204" pitchFamily="34" charset="0"/>
                        </a:rPr>
                        <a:t>N/A</a:t>
                      </a:r>
                    </a:p>
                  </a:txBody>
                  <a:tcPr marL="11835" marR="11835" marT="118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sz="1400" b="0" i="0" u="none" strike="noStrike">
                          <a:solidFill>
                            <a:srgbClr val="000000"/>
                          </a:solidFill>
                          <a:effectLst/>
                          <a:latin typeface="Aptos Narrow" panose="020B0004020202020204" pitchFamily="34" charset="0"/>
                        </a:rPr>
                        <a:t>47.3%</a:t>
                      </a:r>
                    </a:p>
                  </a:txBody>
                  <a:tcPr marL="11835" marR="11835" marT="118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5400228"/>
                  </a:ext>
                </a:extLst>
              </a:tr>
              <a:tr h="236710">
                <a:tc>
                  <a:txBody>
                    <a:bodyPr/>
                    <a:lstStyle/>
                    <a:p>
                      <a:pPr algn="l" fontAlgn="b">
                        <a:buNone/>
                      </a:pPr>
                      <a:r>
                        <a:rPr lang="en-US" sz="1400" b="1" i="0" u="none" strike="noStrike" dirty="0">
                          <a:solidFill>
                            <a:srgbClr val="000000"/>
                          </a:solidFill>
                          <a:effectLst/>
                          <a:latin typeface="Aptos Narrow" panose="020B0004020202020204" pitchFamily="34" charset="0"/>
                        </a:rPr>
                        <a:t>Soybeans</a:t>
                      </a:r>
                    </a:p>
                  </a:txBody>
                  <a:tcPr marL="11835" marR="11835" marT="118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sz="1400" b="0" i="0" u="none" strike="noStrike">
                          <a:solidFill>
                            <a:srgbClr val="000000"/>
                          </a:solidFill>
                          <a:effectLst/>
                          <a:latin typeface="Aptos Narrow" panose="020B0004020202020204" pitchFamily="34" charset="0"/>
                        </a:rPr>
                        <a:t>155,000</a:t>
                      </a:r>
                    </a:p>
                  </a:txBody>
                  <a:tcPr marL="11835" marR="11835" marT="118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sz="1400" b="0" i="0" u="none" strike="noStrike">
                          <a:solidFill>
                            <a:srgbClr val="000000"/>
                          </a:solidFill>
                          <a:effectLst/>
                          <a:latin typeface="Aptos Narrow" panose="020B0004020202020204" pitchFamily="34" charset="0"/>
                        </a:rPr>
                        <a:t>N/A</a:t>
                      </a:r>
                    </a:p>
                  </a:txBody>
                  <a:tcPr marL="11835" marR="11835" marT="118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sz="1400" b="0" i="0" u="none" strike="noStrike">
                          <a:solidFill>
                            <a:srgbClr val="000000"/>
                          </a:solidFill>
                          <a:effectLst/>
                          <a:latin typeface="Aptos Narrow" panose="020B0004020202020204" pitchFamily="34" charset="0"/>
                        </a:rPr>
                        <a:t>N/A</a:t>
                      </a:r>
                    </a:p>
                  </a:txBody>
                  <a:tcPr marL="11835" marR="11835" marT="118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sz="1400" b="0" i="0" u="none" strike="noStrike">
                          <a:solidFill>
                            <a:srgbClr val="000000"/>
                          </a:solidFill>
                          <a:effectLst/>
                          <a:latin typeface="Aptos Narrow" panose="020B0004020202020204" pitchFamily="34" charset="0"/>
                        </a:rPr>
                        <a:t>36.0%</a:t>
                      </a:r>
                    </a:p>
                  </a:txBody>
                  <a:tcPr marL="11835" marR="11835" marT="118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56735248"/>
                  </a:ext>
                </a:extLst>
              </a:tr>
              <a:tr h="236710">
                <a:tc>
                  <a:txBody>
                    <a:bodyPr/>
                    <a:lstStyle/>
                    <a:p>
                      <a:pPr algn="l" fontAlgn="b">
                        <a:buNone/>
                      </a:pPr>
                      <a:r>
                        <a:rPr lang="en-US" sz="1400" b="1" i="0" u="none" strike="noStrike">
                          <a:solidFill>
                            <a:srgbClr val="000000"/>
                          </a:solidFill>
                          <a:effectLst/>
                          <a:latin typeface="Aptos Narrow" panose="020B0004020202020204" pitchFamily="34" charset="0"/>
                        </a:rPr>
                        <a:t>Cotton</a:t>
                      </a:r>
                    </a:p>
                  </a:txBody>
                  <a:tcPr marL="11835" marR="11835" marT="118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sz="1400" b="0" i="0" u="none" strike="noStrike">
                          <a:solidFill>
                            <a:srgbClr val="000000"/>
                          </a:solidFill>
                          <a:effectLst/>
                          <a:latin typeface="Aptos Narrow" panose="020B0004020202020204" pitchFamily="34" charset="0"/>
                        </a:rPr>
                        <a:t>835,000</a:t>
                      </a:r>
                    </a:p>
                  </a:txBody>
                  <a:tcPr marL="11835" marR="11835" marT="118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sz="1400" b="0" i="0" u="none" strike="noStrike">
                          <a:solidFill>
                            <a:srgbClr val="000000"/>
                          </a:solidFill>
                          <a:effectLst/>
                          <a:latin typeface="Aptos Narrow" panose="020B0004020202020204" pitchFamily="34" charset="0"/>
                        </a:rPr>
                        <a:t>N/A</a:t>
                      </a:r>
                    </a:p>
                  </a:txBody>
                  <a:tcPr marL="11835" marR="11835" marT="118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sz="1400" b="0" i="0" u="none" strike="noStrike">
                          <a:solidFill>
                            <a:srgbClr val="000000"/>
                          </a:solidFill>
                          <a:effectLst/>
                          <a:latin typeface="Aptos Narrow" panose="020B0004020202020204" pitchFamily="34" charset="0"/>
                        </a:rPr>
                        <a:t>N/A</a:t>
                      </a:r>
                    </a:p>
                  </a:txBody>
                  <a:tcPr marL="11835" marR="11835" marT="118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sz="1400" b="0" i="0" u="none" strike="noStrike">
                          <a:solidFill>
                            <a:srgbClr val="000000"/>
                          </a:solidFill>
                          <a:effectLst/>
                          <a:latin typeface="Aptos Narrow" panose="020B0004020202020204" pitchFamily="34" charset="0"/>
                        </a:rPr>
                        <a:t>53.9%</a:t>
                      </a:r>
                    </a:p>
                  </a:txBody>
                  <a:tcPr marL="11835" marR="11835" marT="118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842698587"/>
                  </a:ext>
                </a:extLst>
              </a:tr>
              <a:tr h="236710">
                <a:tc>
                  <a:txBody>
                    <a:bodyPr/>
                    <a:lstStyle/>
                    <a:p>
                      <a:pPr algn="l" fontAlgn="b">
                        <a:buNone/>
                      </a:pPr>
                      <a:r>
                        <a:rPr lang="en-US" sz="1400" b="1" i="0" u="none" strike="noStrike" dirty="0">
                          <a:solidFill>
                            <a:srgbClr val="000000"/>
                          </a:solidFill>
                          <a:effectLst/>
                          <a:latin typeface="Aptos Narrow" panose="020B0004020202020204" pitchFamily="34" charset="0"/>
                        </a:rPr>
                        <a:t>Peanuts</a:t>
                      </a:r>
                    </a:p>
                  </a:txBody>
                  <a:tcPr marL="11835" marR="11835" marT="118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sz="1400" b="0" i="0" u="none" strike="noStrike">
                          <a:solidFill>
                            <a:srgbClr val="000000"/>
                          </a:solidFill>
                          <a:effectLst/>
                          <a:latin typeface="Aptos Narrow" panose="020B0004020202020204" pitchFamily="34" charset="0"/>
                        </a:rPr>
                        <a:t>915,000</a:t>
                      </a:r>
                    </a:p>
                  </a:txBody>
                  <a:tcPr marL="11835" marR="11835" marT="118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sz="1400" b="0" i="0" u="none" strike="noStrike">
                          <a:solidFill>
                            <a:srgbClr val="000000"/>
                          </a:solidFill>
                          <a:effectLst/>
                          <a:latin typeface="Aptos Narrow" panose="020B0004020202020204" pitchFamily="34" charset="0"/>
                        </a:rPr>
                        <a:t>N/A</a:t>
                      </a:r>
                    </a:p>
                  </a:txBody>
                  <a:tcPr marL="11835" marR="11835" marT="118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sz="1400" b="0" i="0" u="none" strike="noStrike">
                          <a:solidFill>
                            <a:srgbClr val="000000"/>
                          </a:solidFill>
                          <a:effectLst/>
                          <a:latin typeface="Aptos Narrow" panose="020B0004020202020204" pitchFamily="34" charset="0"/>
                        </a:rPr>
                        <a:t>N/A</a:t>
                      </a:r>
                    </a:p>
                  </a:txBody>
                  <a:tcPr marL="11835" marR="11835" marT="118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sz="1400" b="0" i="0" u="none" strike="noStrike">
                          <a:solidFill>
                            <a:srgbClr val="000000"/>
                          </a:solidFill>
                          <a:effectLst/>
                          <a:latin typeface="Aptos Narrow" panose="020B0004020202020204" pitchFamily="34" charset="0"/>
                        </a:rPr>
                        <a:t>50.1%</a:t>
                      </a:r>
                    </a:p>
                  </a:txBody>
                  <a:tcPr marL="11835" marR="11835" marT="118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11570779"/>
                  </a:ext>
                </a:extLst>
              </a:tr>
              <a:tr h="236710">
                <a:tc>
                  <a:txBody>
                    <a:bodyPr/>
                    <a:lstStyle/>
                    <a:p>
                      <a:pPr algn="l" fontAlgn="b">
                        <a:buNone/>
                      </a:pPr>
                      <a:r>
                        <a:rPr lang="en-US" sz="1400" b="1" i="0" u="none" strike="noStrike" dirty="0">
                          <a:solidFill>
                            <a:srgbClr val="000000"/>
                          </a:solidFill>
                          <a:effectLst/>
                          <a:latin typeface="Aptos Narrow" panose="020B0004020202020204" pitchFamily="34" charset="0"/>
                        </a:rPr>
                        <a:t>Oats</a:t>
                      </a:r>
                    </a:p>
                  </a:txBody>
                  <a:tcPr marL="11835" marR="11835" marT="118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sz="1400" b="0" i="0" u="none" strike="noStrike">
                          <a:solidFill>
                            <a:srgbClr val="000000"/>
                          </a:solidFill>
                          <a:effectLst/>
                          <a:latin typeface="Aptos Narrow" panose="020B0004020202020204" pitchFamily="34" charset="0"/>
                        </a:rPr>
                        <a:t>85,000</a:t>
                      </a:r>
                    </a:p>
                  </a:txBody>
                  <a:tcPr marL="11835" marR="11835" marT="118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sz="1400" b="0" i="0" u="none" strike="noStrike">
                          <a:solidFill>
                            <a:srgbClr val="000000"/>
                          </a:solidFill>
                          <a:effectLst/>
                          <a:latin typeface="Aptos Narrow" panose="020B0004020202020204" pitchFamily="34" charset="0"/>
                        </a:rPr>
                        <a:t>N/A</a:t>
                      </a:r>
                    </a:p>
                  </a:txBody>
                  <a:tcPr marL="11835" marR="11835" marT="118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sz="1400" b="0" i="0" u="none" strike="noStrike">
                          <a:solidFill>
                            <a:srgbClr val="000000"/>
                          </a:solidFill>
                          <a:effectLst/>
                          <a:latin typeface="Aptos Narrow" panose="020B0004020202020204" pitchFamily="34" charset="0"/>
                        </a:rPr>
                        <a:t>N/A</a:t>
                      </a:r>
                    </a:p>
                  </a:txBody>
                  <a:tcPr marL="11835" marR="11835" marT="118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sz="1400" b="0" i="0" u="none" strike="noStrike">
                          <a:solidFill>
                            <a:srgbClr val="000000"/>
                          </a:solidFill>
                          <a:effectLst/>
                          <a:latin typeface="Aptos Narrow" panose="020B0004020202020204" pitchFamily="34" charset="0"/>
                        </a:rPr>
                        <a:t>42.7%</a:t>
                      </a:r>
                    </a:p>
                  </a:txBody>
                  <a:tcPr marL="11835" marR="11835" marT="118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4219227"/>
                  </a:ext>
                </a:extLst>
              </a:tr>
              <a:tr h="236710">
                <a:tc>
                  <a:txBody>
                    <a:bodyPr/>
                    <a:lstStyle/>
                    <a:p>
                      <a:pPr algn="l" fontAlgn="b">
                        <a:buNone/>
                      </a:pPr>
                      <a:r>
                        <a:rPr lang="en-US" sz="1400" b="1" i="0" u="none" strike="noStrike" dirty="0">
                          <a:solidFill>
                            <a:srgbClr val="000000"/>
                          </a:solidFill>
                          <a:effectLst/>
                          <a:latin typeface="Aptos Narrow" panose="020B0004020202020204" pitchFamily="34" charset="0"/>
                        </a:rPr>
                        <a:t>Sorghum</a:t>
                      </a:r>
                    </a:p>
                  </a:txBody>
                  <a:tcPr marL="11835" marR="11835" marT="118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sz="1400" b="0" i="0" u="none" strike="noStrike">
                          <a:solidFill>
                            <a:srgbClr val="000000"/>
                          </a:solidFill>
                          <a:effectLst/>
                          <a:latin typeface="Aptos Narrow" panose="020B0004020202020204" pitchFamily="34" charset="0"/>
                        </a:rPr>
                        <a:t>N/A</a:t>
                      </a:r>
                    </a:p>
                  </a:txBody>
                  <a:tcPr marL="11835" marR="11835" marT="118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sz="1400" b="0" i="0" u="none" strike="noStrike">
                          <a:solidFill>
                            <a:srgbClr val="000000"/>
                          </a:solidFill>
                          <a:effectLst/>
                          <a:latin typeface="Aptos Narrow" panose="020B0004020202020204" pitchFamily="34" charset="0"/>
                        </a:rPr>
                        <a:t>N/A</a:t>
                      </a:r>
                    </a:p>
                  </a:txBody>
                  <a:tcPr marL="11835" marR="11835" marT="118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sz="1400" b="0" i="0" u="none" strike="noStrike">
                          <a:solidFill>
                            <a:srgbClr val="000000"/>
                          </a:solidFill>
                          <a:effectLst/>
                          <a:latin typeface="Aptos Narrow" panose="020B0004020202020204" pitchFamily="34" charset="0"/>
                        </a:rPr>
                        <a:t>N/A</a:t>
                      </a:r>
                    </a:p>
                  </a:txBody>
                  <a:tcPr marL="11835" marR="11835" marT="118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sz="1400" b="0" i="0" u="none" strike="noStrike">
                          <a:solidFill>
                            <a:srgbClr val="000000"/>
                          </a:solidFill>
                          <a:effectLst/>
                          <a:latin typeface="Aptos Narrow" panose="020B0004020202020204" pitchFamily="34" charset="0"/>
                        </a:rPr>
                        <a:t>46.4%</a:t>
                      </a:r>
                    </a:p>
                  </a:txBody>
                  <a:tcPr marL="11835" marR="11835" marT="118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724799041"/>
                  </a:ext>
                </a:extLst>
              </a:tr>
              <a:tr h="236710">
                <a:tc>
                  <a:txBody>
                    <a:bodyPr/>
                    <a:lstStyle/>
                    <a:p>
                      <a:pPr algn="l" fontAlgn="b">
                        <a:buNone/>
                      </a:pPr>
                      <a:r>
                        <a:rPr lang="en-US" sz="1400" b="1" i="0" u="none" strike="noStrike" dirty="0">
                          <a:solidFill>
                            <a:srgbClr val="000000"/>
                          </a:solidFill>
                          <a:effectLst/>
                          <a:latin typeface="Aptos Narrow" panose="020B0004020202020204" pitchFamily="34" charset="0"/>
                        </a:rPr>
                        <a:t>Pecans</a:t>
                      </a:r>
                    </a:p>
                  </a:txBody>
                  <a:tcPr marL="11835" marR="11835" marT="118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sz="1400" b="0" i="0" u="none" strike="noStrike">
                          <a:solidFill>
                            <a:srgbClr val="000000"/>
                          </a:solidFill>
                          <a:effectLst/>
                          <a:latin typeface="Aptos Narrow" panose="020B0004020202020204" pitchFamily="34" charset="0"/>
                        </a:rPr>
                        <a:t>145,000</a:t>
                      </a:r>
                    </a:p>
                  </a:txBody>
                  <a:tcPr marL="11835" marR="11835" marT="118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sz="1400" b="0" i="0" u="none" strike="noStrike">
                          <a:solidFill>
                            <a:srgbClr val="000000"/>
                          </a:solidFill>
                          <a:effectLst/>
                          <a:latin typeface="Aptos Narrow" panose="020B0004020202020204" pitchFamily="34" charset="0"/>
                        </a:rPr>
                        <a:t>N/A</a:t>
                      </a:r>
                    </a:p>
                  </a:txBody>
                  <a:tcPr marL="11835" marR="11835" marT="118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sz="1400" b="0" i="0" u="none" strike="noStrike" dirty="0">
                          <a:solidFill>
                            <a:srgbClr val="000000"/>
                          </a:solidFill>
                          <a:effectLst/>
                          <a:latin typeface="Aptos Narrow" panose="020B0004020202020204" pitchFamily="34" charset="0"/>
                        </a:rPr>
                        <a:t>N/A</a:t>
                      </a:r>
                    </a:p>
                  </a:txBody>
                  <a:tcPr marL="11835" marR="11835" marT="118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sz="1400" b="0" i="0" u="none" strike="noStrike" dirty="0">
                          <a:solidFill>
                            <a:srgbClr val="000000"/>
                          </a:solidFill>
                          <a:effectLst/>
                          <a:latin typeface="Aptos Narrow" panose="020B0004020202020204" pitchFamily="34" charset="0"/>
                        </a:rPr>
                        <a:t>54.1%</a:t>
                      </a:r>
                    </a:p>
                  </a:txBody>
                  <a:tcPr marL="11835" marR="11835" marT="118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389857422"/>
                  </a:ext>
                </a:extLst>
              </a:tr>
            </a:tbl>
          </a:graphicData>
        </a:graphic>
      </p:graphicFrame>
      <p:graphicFrame>
        <p:nvGraphicFramePr>
          <p:cNvPr id="8" name="Table 7">
            <a:extLst>
              <a:ext uri="{FF2B5EF4-FFF2-40B4-BE49-F238E27FC236}">
                <a16:creationId xmlns:a16="http://schemas.microsoft.com/office/drawing/2014/main" id="{2C89869C-8E73-1181-A564-2EFCE606DAA4}"/>
              </a:ext>
            </a:extLst>
          </p:cNvPr>
          <p:cNvGraphicFramePr>
            <a:graphicFrameLocks noGrp="1"/>
          </p:cNvGraphicFramePr>
          <p:nvPr>
            <p:extLst>
              <p:ext uri="{D42A27DB-BD31-4B8C-83A1-F6EECF244321}">
                <p14:modId xmlns:p14="http://schemas.microsoft.com/office/powerpoint/2010/main" val="3278656440"/>
              </p:ext>
            </p:extLst>
          </p:nvPr>
        </p:nvGraphicFramePr>
        <p:xfrm>
          <a:off x="6400799" y="3739231"/>
          <a:ext cx="4702629" cy="2684905"/>
        </p:xfrm>
        <a:graphic>
          <a:graphicData uri="http://schemas.openxmlformats.org/drawingml/2006/table">
            <a:tbl>
              <a:tblPr/>
              <a:tblGrid>
                <a:gridCol w="786393">
                  <a:extLst>
                    <a:ext uri="{9D8B030D-6E8A-4147-A177-3AD203B41FA5}">
                      <a16:colId xmlns:a16="http://schemas.microsoft.com/office/drawing/2014/main" val="49753172"/>
                    </a:ext>
                  </a:extLst>
                </a:gridCol>
                <a:gridCol w="979059">
                  <a:extLst>
                    <a:ext uri="{9D8B030D-6E8A-4147-A177-3AD203B41FA5}">
                      <a16:colId xmlns:a16="http://schemas.microsoft.com/office/drawing/2014/main" val="4109132343"/>
                    </a:ext>
                  </a:extLst>
                </a:gridCol>
                <a:gridCol w="979059">
                  <a:extLst>
                    <a:ext uri="{9D8B030D-6E8A-4147-A177-3AD203B41FA5}">
                      <a16:colId xmlns:a16="http://schemas.microsoft.com/office/drawing/2014/main" val="4180424343"/>
                    </a:ext>
                  </a:extLst>
                </a:gridCol>
                <a:gridCol w="979059">
                  <a:extLst>
                    <a:ext uri="{9D8B030D-6E8A-4147-A177-3AD203B41FA5}">
                      <a16:colId xmlns:a16="http://schemas.microsoft.com/office/drawing/2014/main" val="1784328003"/>
                    </a:ext>
                  </a:extLst>
                </a:gridCol>
                <a:gridCol w="979059">
                  <a:extLst>
                    <a:ext uri="{9D8B030D-6E8A-4147-A177-3AD203B41FA5}">
                      <a16:colId xmlns:a16="http://schemas.microsoft.com/office/drawing/2014/main" val="4174520239"/>
                    </a:ext>
                  </a:extLst>
                </a:gridCol>
              </a:tblGrid>
              <a:tr h="317806">
                <a:tc gridSpan="5">
                  <a:txBody>
                    <a:bodyPr/>
                    <a:lstStyle/>
                    <a:p>
                      <a:pPr algn="ctr" fontAlgn="b">
                        <a:buNone/>
                      </a:pPr>
                      <a:r>
                        <a:rPr lang="en-US" sz="1400" b="1" i="0" u="none" strike="noStrike" dirty="0">
                          <a:solidFill>
                            <a:srgbClr val="000000"/>
                          </a:solidFill>
                          <a:effectLst/>
                          <a:latin typeface="Aptos Narrow" panose="020B0004020202020204" pitchFamily="34" charset="0"/>
                        </a:rPr>
                        <a:t>Florida</a:t>
                      </a:r>
                    </a:p>
                  </a:txBody>
                  <a:tcPr marL="102093" marR="102093" marT="51047" marB="51047"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extLst>
                  <a:ext uri="{0D108BD9-81ED-4DB2-BD59-A6C34878D82A}">
                    <a16:rowId xmlns:a16="http://schemas.microsoft.com/office/drawing/2014/main" val="3499221283"/>
                  </a:ext>
                </a:extLst>
              </a:tr>
              <a:tr h="710129">
                <a:tc>
                  <a:txBody>
                    <a:bodyPr/>
                    <a:lstStyle/>
                    <a:p>
                      <a:pPr algn="l" fontAlgn="b">
                        <a:buNone/>
                      </a:pPr>
                      <a:r>
                        <a:rPr lang="en-US" sz="1400" b="1" i="0" u="none" strike="noStrike" dirty="0">
                          <a:solidFill>
                            <a:srgbClr val="000000"/>
                          </a:solidFill>
                          <a:effectLst/>
                          <a:latin typeface="Aptos Narrow" panose="020B0004020202020204" pitchFamily="34" charset="0"/>
                        </a:rPr>
                        <a:t> </a:t>
                      </a:r>
                    </a:p>
                  </a:txBody>
                  <a:tcPr marL="11835" marR="11835" marT="118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400" b="1" i="0" u="none" strike="noStrike" dirty="0">
                          <a:solidFill>
                            <a:srgbClr val="000000"/>
                          </a:solidFill>
                          <a:effectLst/>
                          <a:latin typeface="Aptos Narrow" panose="020B0004020202020204" pitchFamily="34" charset="0"/>
                        </a:rPr>
                        <a:t>Statewide Total Acres (2025)*</a:t>
                      </a:r>
                    </a:p>
                  </a:txBody>
                  <a:tcPr marL="11835" marR="11835" marT="118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ctr" fontAlgn="b">
                        <a:buNone/>
                      </a:pPr>
                      <a:r>
                        <a:rPr lang="en-US" sz="1400" b="1" i="0" u="none" strike="noStrike" dirty="0">
                          <a:solidFill>
                            <a:schemeClr val="bg1"/>
                          </a:solidFill>
                          <a:effectLst/>
                          <a:latin typeface="Aptos Narrow" panose="020B0004020202020204" pitchFamily="34" charset="0"/>
                        </a:rPr>
                        <a:t>Percent within 64+ knots</a:t>
                      </a:r>
                      <a:r>
                        <a:rPr lang="en-US" sz="1400" b="1" dirty="0">
                          <a:solidFill>
                            <a:schemeClr val="bg1"/>
                          </a:solidFill>
                          <a:latin typeface="Calibri" panose="020F0502020204030204" pitchFamily="34" charset="0"/>
                          <a:ea typeface="Calibri" panose="020F0502020204030204" pitchFamily="34" charset="0"/>
                          <a:cs typeface="Calibri" panose="020F0502020204030204" pitchFamily="34" charset="0"/>
                        </a:rPr>
                        <a:t>†</a:t>
                      </a:r>
                      <a:endParaRPr lang="en-US" sz="1400" b="1" i="0" u="none" strike="noStrike" dirty="0">
                        <a:solidFill>
                          <a:schemeClr val="bg1"/>
                        </a:solidFill>
                        <a:effectLst/>
                        <a:latin typeface="Aptos Narrow" panose="020B0004020202020204" pitchFamily="34" charset="0"/>
                      </a:endParaRPr>
                    </a:p>
                  </a:txBody>
                  <a:tcPr marL="11835" marR="11835" marT="118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04DA8"/>
                    </a:solidFill>
                  </a:tcPr>
                </a:tc>
                <a:tc>
                  <a:txBody>
                    <a:bodyPr/>
                    <a:lstStyle/>
                    <a:p>
                      <a:pPr algn="ctr" fontAlgn="b">
                        <a:buNone/>
                      </a:pPr>
                      <a:r>
                        <a:rPr lang="en-US" sz="1400" b="1" i="0" u="none" strike="noStrike" dirty="0">
                          <a:solidFill>
                            <a:schemeClr val="bg1"/>
                          </a:solidFill>
                          <a:effectLst/>
                          <a:latin typeface="Aptos Narrow" panose="020B0004020202020204" pitchFamily="34" charset="0"/>
                        </a:rPr>
                        <a:t>Percent within 50+ knots</a:t>
                      </a:r>
                      <a:r>
                        <a:rPr lang="en-US" sz="1400" b="1" dirty="0">
                          <a:solidFill>
                            <a:schemeClr val="bg1"/>
                          </a:solidFill>
                          <a:latin typeface="Calibri" panose="020F0502020204030204" pitchFamily="34" charset="0"/>
                          <a:ea typeface="Calibri" panose="020F0502020204030204" pitchFamily="34" charset="0"/>
                          <a:cs typeface="Calibri" panose="020F0502020204030204" pitchFamily="34" charset="0"/>
                        </a:rPr>
                        <a:t>†</a:t>
                      </a:r>
                      <a:endParaRPr lang="en-US" sz="1400" b="1" i="0" u="none" strike="noStrike" dirty="0">
                        <a:solidFill>
                          <a:schemeClr val="bg1"/>
                        </a:solidFill>
                        <a:effectLst/>
                        <a:latin typeface="Aptos Narrow" panose="020B0004020202020204" pitchFamily="34" charset="0"/>
                      </a:endParaRPr>
                    </a:p>
                  </a:txBody>
                  <a:tcPr marL="11835" marR="11835" marT="118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016EFE"/>
                    </a:solidFill>
                  </a:tcPr>
                </a:tc>
                <a:tc>
                  <a:txBody>
                    <a:bodyPr/>
                    <a:lstStyle/>
                    <a:p>
                      <a:pPr algn="ctr" fontAlgn="b">
                        <a:buNone/>
                      </a:pPr>
                      <a:r>
                        <a:rPr lang="en-US" sz="1400" b="1" i="0" u="none" strike="noStrike" dirty="0">
                          <a:solidFill>
                            <a:schemeClr val="bg1"/>
                          </a:solidFill>
                          <a:effectLst/>
                          <a:latin typeface="Aptos Narrow" panose="020B0004020202020204" pitchFamily="34" charset="0"/>
                        </a:rPr>
                        <a:t>Percent within 34+ knots</a:t>
                      </a:r>
                      <a:r>
                        <a:rPr lang="en-US" sz="1400" b="1" dirty="0">
                          <a:solidFill>
                            <a:schemeClr val="bg1"/>
                          </a:solidFill>
                          <a:latin typeface="Calibri" panose="020F0502020204030204" pitchFamily="34" charset="0"/>
                          <a:ea typeface="Calibri" panose="020F0502020204030204" pitchFamily="34" charset="0"/>
                          <a:cs typeface="Calibri" panose="020F0502020204030204" pitchFamily="34" charset="0"/>
                        </a:rPr>
                        <a:t>†</a:t>
                      </a:r>
                      <a:endParaRPr lang="en-US" sz="1400" b="1" i="0" u="none" strike="noStrike" dirty="0">
                        <a:solidFill>
                          <a:schemeClr val="bg1"/>
                        </a:solidFill>
                        <a:effectLst/>
                        <a:latin typeface="Aptos Narrow" panose="020B0004020202020204" pitchFamily="34" charset="0"/>
                      </a:endParaRPr>
                    </a:p>
                  </a:txBody>
                  <a:tcPr marL="11835" marR="11835" marT="1183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rgbClr val="73B2FF"/>
                    </a:solidFill>
                  </a:tcPr>
                </a:tc>
                <a:extLst>
                  <a:ext uri="{0D108BD9-81ED-4DB2-BD59-A6C34878D82A}">
                    <a16:rowId xmlns:a16="http://schemas.microsoft.com/office/drawing/2014/main" val="2130288368"/>
                  </a:ext>
                </a:extLst>
              </a:tr>
              <a:tr h="236710">
                <a:tc>
                  <a:txBody>
                    <a:bodyPr/>
                    <a:lstStyle/>
                    <a:p>
                      <a:pPr algn="l" fontAlgn="b">
                        <a:buNone/>
                      </a:pPr>
                      <a:r>
                        <a:rPr lang="en-US" sz="1400" b="1" i="0" u="none" strike="noStrike" dirty="0">
                          <a:solidFill>
                            <a:srgbClr val="000000"/>
                          </a:solidFill>
                          <a:effectLst/>
                          <a:latin typeface="Aptos Narrow" panose="020B0004020202020204" pitchFamily="34" charset="0"/>
                        </a:rPr>
                        <a:t>Corn</a:t>
                      </a:r>
                    </a:p>
                  </a:txBody>
                  <a:tcPr marL="11835" marR="11835" marT="118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sz="1400" b="0" i="0" u="none" strike="noStrike">
                          <a:solidFill>
                            <a:srgbClr val="000000"/>
                          </a:solidFill>
                          <a:effectLst/>
                          <a:latin typeface="Aptos Narrow" panose="020B0004020202020204" pitchFamily="34" charset="0"/>
                        </a:rPr>
                        <a:t>85,000</a:t>
                      </a:r>
                    </a:p>
                  </a:txBody>
                  <a:tcPr marL="11835" marR="11835" marT="118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sz="1400" b="0" i="0" u="none" strike="noStrike">
                          <a:solidFill>
                            <a:srgbClr val="000000"/>
                          </a:solidFill>
                          <a:effectLst/>
                          <a:latin typeface="Aptos Narrow" panose="020B0004020202020204" pitchFamily="34" charset="0"/>
                        </a:rPr>
                        <a:t>1.5%</a:t>
                      </a:r>
                    </a:p>
                  </a:txBody>
                  <a:tcPr marL="11835" marR="11835" marT="118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sz="1400" b="0" i="0" u="none" strike="noStrike">
                          <a:solidFill>
                            <a:srgbClr val="000000"/>
                          </a:solidFill>
                          <a:effectLst/>
                          <a:latin typeface="Aptos Narrow" panose="020B0004020202020204" pitchFamily="34" charset="0"/>
                        </a:rPr>
                        <a:t>20.7%</a:t>
                      </a:r>
                    </a:p>
                  </a:txBody>
                  <a:tcPr marL="11835" marR="11835" marT="118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sz="1400" b="0" i="0" u="none" strike="noStrike">
                          <a:solidFill>
                            <a:srgbClr val="000000"/>
                          </a:solidFill>
                          <a:effectLst/>
                          <a:latin typeface="Aptos Narrow" panose="020B0004020202020204" pitchFamily="34" charset="0"/>
                        </a:rPr>
                        <a:t>44.4%</a:t>
                      </a:r>
                    </a:p>
                  </a:txBody>
                  <a:tcPr marL="11835" marR="11835" marT="118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531102873"/>
                  </a:ext>
                </a:extLst>
              </a:tr>
              <a:tr h="236710">
                <a:tc>
                  <a:txBody>
                    <a:bodyPr/>
                    <a:lstStyle/>
                    <a:p>
                      <a:pPr algn="l" fontAlgn="b">
                        <a:buNone/>
                      </a:pPr>
                      <a:r>
                        <a:rPr lang="en-US" sz="1400" b="1" i="0" u="none" strike="noStrike">
                          <a:solidFill>
                            <a:srgbClr val="000000"/>
                          </a:solidFill>
                          <a:effectLst/>
                          <a:latin typeface="Aptos Narrow" panose="020B0004020202020204" pitchFamily="34" charset="0"/>
                        </a:rPr>
                        <a:t>Soybeans</a:t>
                      </a:r>
                    </a:p>
                  </a:txBody>
                  <a:tcPr marL="11835" marR="11835" marT="118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sz="1400" b="0" i="0" u="none" strike="noStrike">
                          <a:solidFill>
                            <a:srgbClr val="000000"/>
                          </a:solidFill>
                          <a:effectLst/>
                          <a:latin typeface="Aptos Narrow" panose="020B0004020202020204" pitchFamily="34" charset="0"/>
                        </a:rPr>
                        <a:t>N/A</a:t>
                      </a:r>
                    </a:p>
                  </a:txBody>
                  <a:tcPr marL="11835" marR="11835" marT="118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sz="1400" b="0" i="0" u="none" strike="noStrike">
                          <a:solidFill>
                            <a:srgbClr val="000000"/>
                          </a:solidFill>
                          <a:effectLst/>
                          <a:latin typeface="Aptos Narrow" panose="020B0004020202020204" pitchFamily="34" charset="0"/>
                        </a:rPr>
                        <a:t>4.4%</a:t>
                      </a:r>
                    </a:p>
                  </a:txBody>
                  <a:tcPr marL="11835" marR="11835" marT="118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sz="1400" b="0" i="0" u="none" strike="noStrike">
                          <a:solidFill>
                            <a:srgbClr val="000000"/>
                          </a:solidFill>
                          <a:effectLst/>
                          <a:latin typeface="Aptos Narrow" panose="020B0004020202020204" pitchFamily="34" charset="0"/>
                        </a:rPr>
                        <a:t>37.7%</a:t>
                      </a:r>
                    </a:p>
                  </a:txBody>
                  <a:tcPr marL="11835" marR="11835" marT="118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sz="1400" b="0" i="0" u="none" strike="noStrike">
                          <a:solidFill>
                            <a:srgbClr val="000000"/>
                          </a:solidFill>
                          <a:effectLst/>
                          <a:latin typeface="Aptos Narrow" panose="020B0004020202020204" pitchFamily="34" charset="0"/>
                        </a:rPr>
                        <a:t>68.6%</a:t>
                      </a:r>
                    </a:p>
                  </a:txBody>
                  <a:tcPr marL="11835" marR="11835" marT="118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211675934"/>
                  </a:ext>
                </a:extLst>
              </a:tr>
              <a:tr h="236710">
                <a:tc>
                  <a:txBody>
                    <a:bodyPr/>
                    <a:lstStyle/>
                    <a:p>
                      <a:pPr algn="l" fontAlgn="b">
                        <a:buNone/>
                      </a:pPr>
                      <a:r>
                        <a:rPr lang="en-US" sz="1400" b="1" i="0" u="none" strike="noStrike">
                          <a:solidFill>
                            <a:srgbClr val="000000"/>
                          </a:solidFill>
                          <a:effectLst/>
                          <a:latin typeface="Aptos Narrow" panose="020B0004020202020204" pitchFamily="34" charset="0"/>
                        </a:rPr>
                        <a:t>Cotton</a:t>
                      </a:r>
                    </a:p>
                  </a:txBody>
                  <a:tcPr marL="11835" marR="11835" marT="118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sz="1400" b="0" i="0" u="none" strike="noStrike">
                          <a:solidFill>
                            <a:srgbClr val="000000"/>
                          </a:solidFill>
                          <a:effectLst/>
                          <a:latin typeface="Aptos Narrow" panose="020B0004020202020204" pitchFamily="34" charset="0"/>
                        </a:rPr>
                        <a:t>61,000</a:t>
                      </a:r>
                    </a:p>
                  </a:txBody>
                  <a:tcPr marL="11835" marR="11835" marT="118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sz="1400" b="0" i="0" u="none" strike="noStrike">
                          <a:solidFill>
                            <a:srgbClr val="000000"/>
                          </a:solidFill>
                          <a:effectLst/>
                          <a:latin typeface="Aptos Narrow" panose="020B0004020202020204" pitchFamily="34" charset="0"/>
                        </a:rPr>
                        <a:t>4.2%</a:t>
                      </a:r>
                    </a:p>
                  </a:txBody>
                  <a:tcPr marL="11835" marR="11835" marT="118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sz="1400" b="0" i="0" u="none" strike="noStrike">
                          <a:solidFill>
                            <a:srgbClr val="000000"/>
                          </a:solidFill>
                          <a:effectLst/>
                          <a:latin typeface="Aptos Narrow" panose="020B0004020202020204" pitchFamily="34" charset="0"/>
                        </a:rPr>
                        <a:t>38.9%</a:t>
                      </a:r>
                    </a:p>
                  </a:txBody>
                  <a:tcPr marL="11835" marR="11835" marT="118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sz="1400" b="0" i="0" u="none" strike="noStrike">
                          <a:solidFill>
                            <a:srgbClr val="000000"/>
                          </a:solidFill>
                          <a:effectLst/>
                          <a:latin typeface="Aptos Narrow" panose="020B0004020202020204" pitchFamily="34" charset="0"/>
                        </a:rPr>
                        <a:t>91.8%</a:t>
                      </a:r>
                    </a:p>
                  </a:txBody>
                  <a:tcPr marL="11835" marR="11835" marT="118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3827660546"/>
                  </a:ext>
                </a:extLst>
              </a:tr>
              <a:tr h="236710">
                <a:tc>
                  <a:txBody>
                    <a:bodyPr/>
                    <a:lstStyle/>
                    <a:p>
                      <a:pPr algn="l" fontAlgn="b">
                        <a:buNone/>
                      </a:pPr>
                      <a:r>
                        <a:rPr lang="en-US" sz="1400" b="1" i="0" u="none" strike="noStrike" dirty="0">
                          <a:solidFill>
                            <a:srgbClr val="000000"/>
                          </a:solidFill>
                          <a:effectLst/>
                          <a:latin typeface="Aptos Narrow" panose="020B0004020202020204" pitchFamily="34" charset="0"/>
                        </a:rPr>
                        <a:t>Peanuts</a:t>
                      </a:r>
                    </a:p>
                  </a:txBody>
                  <a:tcPr marL="11835" marR="11835" marT="118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sz="1400" b="0" i="0" u="none" strike="noStrike">
                          <a:solidFill>
                            <a:srgbClr val="000000"/>
                          </a:solidFill>
                          <a:effectLst/>
                          <a:latin typeface="Aptos Narrow" panose="020B0004020202020204" pitchFamily="34" charset="0"/>
                        </a:rPr>
                        <a:t>177,000</a:t>
                      </a:r>
                    </a:p>
                  </a:txBody>
                  <a:tcPr marL="11835" marR="11835" marT="118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sz="1400" b="0" i="0" u="none" strike="noStrike">
                          <a:solidFill>
                            <a:srgbClr val="000000"/>
                          </a:solidFill>
                          <a:effectLst/>
                          <a:latin typeface="Aptos Narrow" panose="020B0004020202020204" pitchFamily="34" charset="0"/>
                        </a:rPr>
                        <a:t>2.3%</a:t>
                      </a:r>
                    </a:p>
                  </a:txBody>
                  <a:tcPr marL="11835" marR="11835" marT="118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sz="1400" b="0" i="0" u="none" strike="noStrike">
                          <a:solidFill>
                            <a:srgbClr val="000000"/>
                          </a:solidFill>
                          <a:effectLst/>
                          <a:latin typeface="Aptos Narrow" panose="020B0004020202020204" pitchFamily="34" charset="0"/>
                        </a:rPr>
                        <a:t>27.0%</a:t>
                      </a:r>
                    </a:p>
                  </a:txBody>
                  <a:tcPr marL="11835" marR="11835" marT="118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sz="1400" b="0" i="0" u="none" strike="noStrike">
                          <a:solidFill>
                            <a:srgbClr val="000000"/>
                          </a:solidFill>
                          <a:effectLst/>
                          <a:latin typeface="Aptos Narrow" panose="020B0004020202020204" pitchFamily="34" charset="0"/>
                        </a:rPr>
                        <a:t>63.5%</a:t>
                      </a:r>
                    </a:p>
                  </a:txBody>
                  <a:tcPr marL="11835" marR="11835" marT="118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60513446"/>
                  </a:ext>
                </a:extLst>
              </a:tr>
              <a:tr h="236710">
                <a:tc>
                  <a:txBody>
                    <a:bodyPr/>
                    <a:lstStyle/>
                    <a:p>
                      <a:pPr algn="l" fontAlgn="b">
                        <a:buNone/>
                      </a:pPr>
                      <a:r>
                        <a:rPr lang="en-US" sz="1400" b="1" i="0" u="none" strike="noStrike" dirty="0">
                          <a:solidFill>
                            <a:srgbClr val="000000"/>
                          </a:solidFill>
                          <a:effectLst/>
                          <a:latin typeface="Aptos Narrow" panose="020B0004020202020204" pitchFamily="34" charset="0"/>
                        </a:rPr>
                        <a:t>Oats</a:t>
                      </a:r>
                    </a:p>
                  </a:txBody>
                  <a:tcPr marL="11835" marR="11835" marT="118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sz="1400" b="0" i="0" u="none" strike="noStrike">
                          <a:solidFill>
                            <a:srgbClr val="000000"/>
                          </a:solidFill>
                          <a:effectLst/>
                          <a:latin typeface="Aptos Narrow" panose="020B0004020202020204" pitchFamily="34" charset="0"/>
                        </a:rPr>
                        <a:t>N/A</a:t>
                      </a:r>
                    </a:p>
                  </a:txBody>
                  <a:tcPr marL="11835" marR="11835" marT="118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sz="1400" b="0" i="0" u="none" strike="noStrike">
                          <a:solidFill>
                            <a:srgbClr val="000000"/>
                          </a:solidFill>
                          <a:effectLst/>
                          <a:latin typeface="Aptos Narrow" panose="020B0004020202020204" pitchFamily="34" charset="0"/>
                        </a:rPr>
                        <a:t>3.6%</a:t>
                      </a:r>
                    </a:p>
                  </a:txBody>
                  <a:tcPr marL="11835" marR="11835" marT="118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sz="1400" b="0" i="0" u="none" strike="noStrike">
                          <a:solidFill>
                            <a:srgbClr val="000000"/>
                          </a:solidFill>
                          <a:effectLst/>
                          <a:latin typeface="Aptos Narrow" panose="020B0004020202020204" pitchFamily="34" charset="0"/>
                        </a:rPr>
                        <a:t>12.8%</a:t>
                      </a:r>
                    </a:p>
                  </a:txBody>
                  <a:tcPr marL="11835" marR="11835" marT="118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sz="1400" b="0" i="0" u="none" strike="noStrike">
                          <a:solidFill>
                            <a:srgbClr val="000000"/>
                          </a:solidFill>
                          <a:effectLst/>
                          <a:latin typeface="Aptos Narrow" panose="020B0004020202020204" pitchFamily="34" charset="0"/>
                        </a:rPr>
                        <a:t>66.9%</a:t>
                      </a:r>
                    </a:p>
                  </a:txBody>
                  <a:tcPr marL="11835" marR="11835" marT="118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402208403"/>
                  </a:ext>
                </a:extLst>
              </a:tr>
              <a:tr h="236710">
                <a:tc>
                  <a:txBody>
                    <a:bodyPr/>
                    <a:lstStyle/>
                    <a:p>
                      <a:pPr algn="l" fontAlgn="b">
                        <a:buNone/>
                      </a:pPr>
                      <a:r>
                        <a:rPr lang="en-US" sz="1400" b="1" i="0" u="none" strike="noStrike" dirty="0">
                          <a:solidFill>
                            <a:srgbClr val="000000"/>
                          </a:solidFill>
                          <a:effectLst/>
                          <a:latin typeface="Aptos Narrow" panose="020B0004020202020204" pitchFamily="34" charset="0"/>
                        </a:rPr>
                        <a:t>Sorghum</a:t>
                      </a:r>
                    </a:p>
                  </a:txBody>
                  <a:tcPr marL="11835" marR="11835" marT="118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sz="1400" b="0" i="0" u="none" strike="noStrike">
                          <a:solidFill>
                            <a:srgbClr val="000000"/>
                          </a:solidFill>
                          <a:effectLst/>
                          <a:latin typeface="Aptos Narrow" panose="020B0004020202020204" pitchFamily="34" charset="0"/>
                        </a:rPr>
                        <a:t>N/A</a:t>
                      </a:r>
                    </a:p>
                  </a:txBody>
                  <a:tcPr marL="11835" marR="11835" marT="118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sz="1400" b="0" i="0" u="none" strike="noStrike">
                          <a:solidFill>
                            <a:srgbClr val="000000"/>
                          </a:solidFill>
                          <a:effectLst/>
                          <a:latin typeface="Aptos Narrow" panose="020B0004020202020204" pitchFamily="34" charset="0"/>
                        </a:rPr>
                        <a:t>2.4%</a:t>
                      </a:r>
                    </a:p>
                  </a:txBody>
                  <a:tcPr marL="11835" marR="11835" marT="118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sz="1400" b="0" i="0" u="none" strike="noStrike">
                          <a:solidFill>
                            <a:srgbClr val="000000"/>
                          </a:solidFill>
                          <a:effectLst/>
                          <a:latin typeface="Aptos Narrow" panose="020B0004020202020204" pitchFamily="34" charset="0"/>
                        </a:rPr>
                        <a:t>12.4%</a:t>
                      </a:r>
                    </a:p>
                  </a:txBody>
                  <a:tcPr marL="11835" marR="11835" marT="118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sz="1400" b="0" i="0" u="none" strike="noStrike">
                          <a:solidFill>
                            <a:srgbClr val="000000"/>
                          </a:solidFill>
                          <a:effectLst/>
                          <a:latin typeface="Aptos Narrow" panose="020B0004020202020204" pitchFamily="34" charset="0"/>
                        </a:rPr>
                        <a:t>73.3%</a:t>
                      </a:r>
                    </a:p>
                  </a:txBody>
                  <a:tcPr marL="11835" marR="11835" marT="118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022537775"/>
                  </a:ext>
                </a:extLst>
              </a:tr>
              <a:tr h="236710">
                <a:tc>
                  <a:txBody>
                    <a:bodyPr/>
                    <a:lstStyle/>
                    <a:p>
                      <a:pPr algn="l" fontAlgn="b">
                        <a:buNone/>
                      </a:pPr>
                      <a:r>
                        <a:rPr lang="en-US" sz="1400" b="1" i="0" u="none" strike="noStrike" dirty="0">
                          <a:solidFill>
                            <a:srgbClr val="000000"/>
                          </a:solidFill>
                          <a:effectLst/>
                          <a:latin typeface="Aptos Narrow" panose="020B0004020202020204" pitchFamily="34" charset="0"/>
                        </a:rPr>
                        <a:t>Pecans</a:t>
                      </a:r>
                    </a:p>
                  </a:txBody>
                  <a:tcPr marL="11835" marR="11835" marT="118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sz="1400" b="0" i="0" u="none" strike="noStrike" dirty="0">
                          <a:solidFill>
                            <a:srgbClr val="000000"/>
                          </a:solidFill>
                          <a:effectLst/>
                          <a:latin typeface="Aptos Narrow" panose="020B0004020202020204" pitchFamily="34" charset="0"/>
                        </a:rPr>
                        <a:t>N/A</a:t>
                      </a:r>
                    </a:p>
                  </a:txBody>
                  <a:tcPr marL="11835" marR="11835" marT="118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sz="1400" b="0" i="0" u="none" strike="noStrike" dirty="0">
                          <a:solidFill>
                            <a:srgbClr val="000000"/>
                          </a:solidFill>
                          <a:effectLst/>
                          <a:latin typeface="Aptos Narrow" panose="020B0004020202020204" pitchFamily="34" charset="0"/>
                        </a:rPr>
                        <a:t>14.5%</a:t>
                      </a:r>
                    </a:p>
                  </a:txBody>
                  <a:tcPr marL="11835" marR="11835" marT="118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sz="1400" b="0" i="0" u="none" strike="noStrike">
                          <a:solidFill>
                            <a:srgbClr val="000000"/>
                          </a:solidFill>
                          <a:effectLst/>
                          <a:latin typeface="Aptos Narrow" panose="020B0004020202020204" pitchFamily="34" charset="0"/>
                        </a:rPr>
                        <a:t>30.4%</a:t>
                      </a:r>
                    </a:p>
                  </a:txBody>
                  <a:tcPr marL="11835" marR="11835" marT="118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tc>
                  <a:txBody>
                    <a:bodyPr/>
                    <a:lstStyle/>
                    <a:p>
                      <a:pPr algn="r" fontAlgn="b">
                        <a:buNone/>
                      </a:pPr>
                      <a:r>
                        <a:rPr lang="en-US" sz="1400" b="0" i="0" u="none" strike="noStrike" dirty="0">
                          <a:solidFill>
                            <a:srgbClr val="000000"/>
                          </a:solidFill>
                          <a:effectLst/>
                          <a:latin typeface="Aptos Narrow" panose="020B0004020202020204" pitchFamily="34" charset="0"/>
                        </a:rPr>
                        <a:t>65.3%</a:t>
                      </a:r>
                    </a:p>
                  </a:txBody>
                  <a:tcPr marL="11835" marR="11835" marT="11835" marB="0" anchor="b">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663132948"/>
                  </a:ext>
                </a:extLst>
              </a:tr>
            </a:tbl>
          </a:graphicData>
        </a:graphic>
      </p:graphicFrame>
      <p:sp>
        <p:nvSpPr>
          <p:cNvPr id="11" name="Slide Number Placeholder 3">
            <a:extLst>
              <a:ext uri="{FF2B5EF4-FFF2-40B4-BE49-F238E27FC236}">
                <a16:creationId xmlns:a16="http://schemas.microsoft.com/office/drawing/2014/main" id="{7AD6FAEE-5020-4996-4AB4-D17C48224DE3}"/>
              </a:ext>
            </a:extLst>
          </p:cNvPr>
          <p:cNvSpPr>
            <a:spLocks noGrp="1"/>
          </p:cNvSpPr>
          <p:nvPr>
            <p:ph type="sldNum" sz="quarter" idx="12"/>
          </p:nvPr>
        </p:nvSpPr>
        <p:spPr>
          <a:xfrm>
            <a:off x="11636611" y="91124"/>
            <a:ext cx="488887" cy="419477"/>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A15CE-9D31-44FE-A4A3-3DFF052127A3}" type="slidenum">
              <a:rPr kumimoji="0" lang="en-US" sz="16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en-US" sz="16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13" name="Title 1">
            <a:extLst>
              <a:ext uri="{FF2B5EF4-FFF2-40B4-BE49-F238E27FC236}">
                <a16:creationId xmlns:a16="http://schemas.microsoft.com/office/drawing/2014/main" id="{F533F1CE-9783-B8B3-71FE-A6A47141A4A9}"/>
              </a:ext>
            </a:extLst>
          </p:cNvPr>
          <p:cNvSpPr txBox="1">
            <a:spLocks/>
          </p:cNvSpPr>
          <p:nvPr/>
        </p:nvSpPr>
        <p:spPr>
          <a:xfrm>
            <a:off x="448887" y="91124"/>
            <a:ext cx="11294226" cy="594833"/>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defRPr/>
            </a:pPr>
            <a:r>
              <a:rPr lang="en-US" sz="2400" b="1" dirty="0">
                <a:solidFill>
                  <a:prstClr val="black"/>
                </a:solidFill>
                <a:latin typeface="Calibri"/>
              </a:rPr>
              <a:t>NOAA Hurricane Windspeeds – October 10, 2026</a:t>
            </a:r>
            <a:endParaRPr kumimoji="0" lang="en-US" sz="2400" b="0" i="0" u="none" strike="noStrike" kern="1200" cap="none" spc="0" normalizeH="0" baseline="0" noProof="0" dirty="0">
              <a:ln>
                <a:noFill/>
              </a:ln>
              <a:solidFill>
                <a:prstClr val="black"/>
              </a:solidFill>
              <a:effectLst/>
              <a:uLnTx/>
              <a:uFillTx/>
              <a:latin typeface="Calibri"/>
              <a:ea typeface="+mj-ea"/>
              <a:cs typeface="+mj-cs"/>
            </a:endParaRPr>
          </a:p>
        </p:txBody>
      </p:sp>
      <p:sp>
        <p:nvSpPr>
          <p:cNvPr id="15" name="TextBox 14">
            <a:extLst>
              <a:ext uri="{FF2B5EF4-FFF2-40B4-BE49-F238E27FC236}">
                <a16:creationId xmlns:a16="http://schemas.microsoft.com/office/drawing/2014/main" id="{B7D55918-C9B2-377E-58E4-A8FC432A05B7}"/>
              </a:ext>
            </a:extLst>
          </p:cNvPr>
          <p:cNvSpPr txBox="1"/>
          <p:nvPr/>
        </p:nvSpPr>
        <p:spPr>
          <a:xfrm>
            <a:off x="1393370" y="3739231"/>
            <a:ext cx="4702629" cy="2462213"/>
          </a:xfrm>
          <a:prstGeom prst="rect">
            <a:avLst/>
          </a:prstGeom>
          <a:noFill/>
        </p:spPr>
        <p:txBody>
          <a:bodyPr wrap="square" rtlCol="0">
            <a:spAutoFit/>
          </a:bodyPr>
          <a:lstStyle/>
          <a:p>
            <a:r>
              <a:rPr lang="en-US" sz="1400" dirty="0"/>
              <a:t>*Total statewide acres based on 2025 </a:t>
            </a:r>
            <a:r>
              <a:rPr lang="en-US" sz="1400" dirty="0">
                <a:hlinkClick r:id="rId2"/>
              </a:rPr>
              <a:t>NASS official estimates</a:t>
            </a:r>
            <a:r>
              <a:rPr lang="en-US" sz="1400" dirty="0"/>
              <a:t> for planted acres (corn, soybeans, cotton, peanuts, oats, and sorghum) and bearing acres (pecans), downloaded on October 20, 2026. </a:t>
            </a:r>
          </a:p>
          <a:p>
            <a:endParaRPr lang="en-US" sz="1400" dirty="0"/>
          </a:p>
          <a:p>
            <a:r>
              <a:rPr lang="en-US" sz="1400" dirty="0">
                <a:latin typeface="Calibri" panose="020F0502020204030204" pitchFamily="34" charset="0"/>
                <a:ea typeface="Calibri" panose="020F0502020204030204" pitchFamily="34" charset="0"/>
                <a:cs typeface="Calibri" panose="020F0502020204030204" pitchFamily="34" charset="0"/>
              </a:rPr>
              <a:t>†</a:t>
            </a:r>
            <a:r>
              <a:rPr lang="en-US" sz="1400" dirty="0"/>
              <a:t>Percentages based on raw pixel counts from the 2025 10m </a:t>
            </a:r>
            <a:r>
              <a:rPr lang="en-US" sz="1400" dirty="0">
                <a:hlinkClick r:id="rId3"/>
              </a:rPr>
              <a:t>Cropland Data Layer</a:t>
            </a:r>
            <a:r>
              <a:rPr lang="en-US" sz="1400" dirty="0"/>
              <a:t> and are not official NASS estimates. Estimates of potential cropland affected by hurricane winds may be different than these estimates indicate. Hurricane preliminary best track wind swath data obtained from the </a:t>
            </a:r>
            <a:r>
              <a:rPr lang="en-US" sz="1400" dirty="0">
                <a:hlinkClick r:id="rId4" action="ppaction://hlinkfile"/>
              </a:rPr>
              <a:t>NOAA National Hurricane Center</a:t>
            </a:r>
            <a:r>
              <a:rPr lang="en-US" sz="1400" dirty="0"/>
              <a:t>. </a:t>
            </a:r>
          </a:p>
        </p:txBody>
      </p:sp>
    </p:spTree>
    <p:extLst>
      <p:ext uri="{BB962C8B-B14F-4D97-AF65-F5344CB8AC3E}">
        <p14:creationId xmlns:p14="http://schemas.microsoft.com/office/powerpoint/2010/main" val="379053523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3">
            <a:extLst>
              <a:ext uri="{FF2B5EF4-FFF2-40B4-BE49-F238E27FC236}">
                <a16:creationId xmlns:a16="http://schemas.microsoft.com/office/drawing/2014/main" id="{A23730DF-44B4-6DD4-48BF-27FAD36A6D18}"/>
              </a:ext>
            </a:extLst>
          </p:cNvPr>
          <p:cNvSpPr>
            <a:spLocks noGrp="1"/>
          </p:cNvSpPr>
          <p:nvPr>
            <p:ph type="sldNum" sz="quarter" idx="12"/>
          </p:nvPr>
        </p:nvSpPr>
        <p:spPr>
          <a:xfrm>
            <a:off x="11636611" y="91124"/>
            <a:ext cx="488887" cy="419477"/>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A15CE-9D31-44FE-A4A3-3DFF052127A3}" type="slidenum">
              <a:rPr kumimoji="0" lang="en-US" sz="16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en-US" sz="16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6" name="Title 1">
            <a:extLst>
              <a:ext uri="{FF2B5EF4-FFF2-40B4-BE49-F238E27FC236}">
                <a16:creationId xmlns:a16="http://schemas.microsoft.com/office/drawing/2014/main" id="{E90B51A6-DBC0-6D3B-9576-F185FA9222DA}"/>
              </a:ext>
            </a:extLst>
          </p:cNvPr>
          <p:cNvSpPr txBox="1">
            <a:spLocks/>
          </p:cNvSpPr>
          <p:nvPr/>
        </p:nvSpPr>
        <p:spPr>
          <a:xfrm>
            <a:off x="448887" y="91124"/>
            <a:ext cx="11294226" cy="594833"/>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defRPr/>
            </a:pPr>
            <a:r>
              <a:rPr lang="en-US" sz="2400" b="1" dirty="0">
                <a:solidFill>
                  <a:prstClr val="black"/>
                </a:solidFill>
                <a:latin typeface="Calibri"/>
              </a:rPr>
              <a:t>Cotton Crop Progress &amp; Condition – October 11, 2026</a:t>
            </a:r>
            <a:endParaRPr kumimoji="0" lang="en-US" sz="2400" b="0" i="0" u="none" strike="noStrike" kern="1200" cap="none" spc="0" normalizeH="0" baseline="0" noProof="0" dirty="0">
              <a:ln>
                <a:noFill/>
              </a:ln>
              <a:solidFill>
                <a:prstClr val="black"/>
              </a:solidFill>
              <a:effectLst/>
              <a:uLnTx/>
              <a:uFillTx/>
              <a:latin typeface="Calibri"/>
              <a:ea typeface="+mj-ea"/>
              <a:cs typeface="+mj-cs"/>
            </a:endParaRPr>
          </a:p>
        </p:txBody>
      </p:sp>
      <p:pic>
        <p:nvPicPr>
          <p:cNvPr id="14" name="Picture 13">
            <a:extLst>
              <a:ext uri="{FF2B5EF4-FFF2-40B4-BE49-F238E27FC236}">
                <a16:creationId xmlns:a16="http://schemas.microsoft.com/office/drawing/2014/main" id="{7BF82D55-2DAE-4D0B-A23F-BC6D1475D017}"/>
              </a:ext>
            </a:extLst>
          </p:cNvPr>
          <p:cNvPicPr>
            <a:picLocks noChangeAspect="1"/>
          </p:cNvPicPr>
          <p:nvPr/>
        </p:nvPicPr>
        <p:blipFill>
          <a:blip r:embed="rId2"/>
          <a:srcRect l="8497" t="11788" r="67484" b="37573"/>
          <a:stretch>
            <a:fillRect/>
          </a:stretch>
        </p:blipFill>
        <p:spPr>
          <a:xfrm>
            <a:off x="4133910" y="1809998"/>
            <a:ext cx="3908940" cy="2943292"/>
          </a:xfrm>
          <a:prstGeom prst="rect">
            <a:avLst/>
          </a:prstGeom>
        </p:spPr>
      </p:pic>
      <p:pic>
        <p:nvPicPr>
          <p:cNvPr id="18" name="Picture 17">
            <a:extLst>
              <a:ext uri="{FF2B5EF4-FFF2-40B4-BE49-F238E27FC236}">
                <a16:creationId xmlns:a16="http://schemas.microsoft.com/office/drawing/2014/main" id="{79613FF7-4160-570D-538F-28A380687BDA}"/>
              </a:ext>
            </a:extLst>
          </p:cNvPr>
          <p:cNvPicPr>
            <a:picLocks noChangeAspect="1"/>
          </p:cNvPicPr>
          <p:nvPr/>
        </p:nvPicPr>
        <p:blipFill>
          <a:blip r:embed="rId3"/>
          <a:srcRect l="8497" t="11788" r="67484" b="37573"/>
          <a:stretch>
            <a:fillRect/>
          </a:stretch>
        </p:blipFill>
        <p:spPr>
          <a:xfrm>
            <a:off x="179944" y="1809998"/>
            <a:ext cx="3908940" cy="2943292"/>
          </a:xfrm>
          <a:prstGeom prst="rect">
            <a:avLst/>
          </a:prstGeom>
        </p:spPr>
      </p:pic>
      <p:pic>
        <p:nvPicPr>
          <p:cNvPr id="3" name="Picture 2">
            <a:extLst>
              <a:ext uri="{FF2B5EF4-FFF2-40B4-BE49-F238E27FC236}">
                <a16:creationId xmlns:a16="http://schemas.microsoft.com/office/drawing/2014/main" id="{88A6E0AD-4F2C-9E02-FDF4-F9BC3EFEB4E1}"/>
              </a:ext>
            </a:extLst>
          </p:cNvPr>
          <p:cNvPicPr>
            <a:picLocks noChangeAspect="1"/>
          </p:cNvPicPr>
          <p:nvPr/>
        </p:nvPicPr>
        <p:blipFill>
          <a:blip r:embed="rId4"/>
          <a:srcRect l="3159" t="4401" r="2046" b="3083"/>
          <a:stretch>
            <a:fillRect/>
          </a:stretch>
        </p:blipFill>
        <p:spPr>
          <a:xfrm>
            <a:off x="8103116" y="1839580"/>
            <a:ext cx="3865824" cy="2899368"/>
          </a:xfrm>
          <a:prstGeom prst="rect">
            <a:avLst/>
          </a:prstGeom>
        </p:spPr>
      </p:pic>
    </p:spTree>
    <p:extLst>
      <p:ext uri="{BB962C8B-B14F-4D97-AF65-F5344CB8AC3E}">
        <p14:creationId xmlns:p14="http://schemas.microsoft.com/office/powerpoint/2010/main" val="122086323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9C0548-AD4A-47A2-FFBE-DA6E463B368B}"/>
            </a:ext>
          </a:extLst>
        </p:cNvPr>
        <p:cNvGrpSpPr/>
        <p:nvPr/>
      </p:nvGrpSpPr>
      <p:grpSpPr>
        <a:xfrm>
          <a:off x="0" y="0"/>
          <a:ext cx="0" cy="0"/>
          <a:chOff x="0" y="0"/>
          <a:chExt cx="0" cy="0"/>
        </a:xfrm>
      </p:grpSpPr>
      <p:sp>
        <p:nvSpPr>
          <p:cNvPr id="3" name="TextBox 2">
            <a:extLst>
              <a:ext uri="{FF2B5EF4-FFF2-40B4-BE49-F238E27FC236}">
                <a16:creationId xmlns:a16="http://schemas.microsoft.com/office/drawing/2014/main" id="{06FEEE60-F1B8-9C19-69E4-968179A0EED4}"/>
              </a:ext>
            </a:extLst>
          </p:cNvPr>
          <p:cNvSpPr txBox="1"/>
          <p:nvPr/>
        </p:nvSpPr>
        <p:spPr>
          <a:xfrm>
            <a:off x="1011911" y="833092"/>
            <a:ext cx="10168178" cy="923330"/>
          </a:xfrm>
          <a:prstGeom prst="rect">
            <a:avLst/>
          </a:prstGeom>
          <a:noFill/>
        </p:spPr>
        <p:txBody>
          <a:bodyPr wrap="square">
            <a:spAutoFit/>
          </a:bodyPr>
          <a:lstStyle/>
          <a:p>
            <a:r>
              <a:rPr lang="en-US" dirty="0">
                <a:effectLst/>
                <a:latin typeface="+mn-lt"/>
                <a:ea typeface="Aptos" panose="020B0004020202020204" pitchFamily="34" charset="0"/>
                <a:cs typeface="Aptos" panose="020B0004020202020204" pitchFamily="34" charset="0"/>
              </a:rPr>
              <a:t>No significant crop inundation was dete</a:t>
            </a:r>
            <a:r>
              <a:rPr lang="en-US" dirty="0">
                <a:ea typeface="Aptos" panose="020B0004020202020204" pitchFamily="34" charset="0"/>
                <a:cs typeface="Aptos" panose="020B0004020202020204" pitchFamily="34" charset="0"/>
              </a:rPr>
              <a:t>cted from </a:t>
            </a:r>
            <a:r>
              <a:rPr lang="en-US" dirty="0"/>
              <a:t>SAR and optical imagery from October 9 through 19, 2026</a:t>
            </a:r>
            <a:r>
              <a:rPr lang="en-US" dirty="0">
                <a:ea typeface="Aptos" panose="020B0004020202020204" pitchFamily="34" charset="0"/>
                <a:cs typeface="Aptos" panose="020B0004020202020204" pitchFamily="34" charset="0"/>
              </a:rPr>
              <a:t> within the path of Hurricane Isaias. </a:t>
            </a:r>
            <a:r>
              <a:rPr lang="en-US" dirty="0">
                <a:effectLst/>
                <a:latin typeface="+mn-lt"/>
                <a:ea typeface="Aptos" panose="020B0004020202020204" pitchFamily="34" charset="0"/>
                <a:cs typeface="Aptos" panose="020B0004020202020204" pitchFamily="34" charset="0"/>
              </a:rPr>
              <a:t>Most anomalies detected in croplands from SAR images were due to harvest, not flooding. The majority of flooded areas were wetlands, riverbanks, and some roads.</a:t>
            </a:r>
            <a:endParaRPr lang="en-US" dirty="0"/>
          </a:p>
        </p:txBody>
      </p:sp>
      <p:pic>
        <p:nvPicPr>
          <p:cNvPr id="6" name="Picture 5">
            <a:extLst>
              <a:ext uri="{FF2B5EF4-FFF2-40B4-BE49-F238E27FC236}">
                <a16:creationId xmlns:a16="http://schemas.microsoft.com/office/drawing/2014/main" id="{CE2EC791-582F-6558-3424-F6B1C1EAAF7C}"/>
              </a:ext>
            </a:extLst>
          </p:cNvPr>
          <p:cNvPicPr>
            <a:picLocks noChangeAspect="1"/>
          </p:cNvPicPr>
          <p:nvPr/>
        </p:nvPicPr>
        <p:blipFill>
          <a:blip r:embed="rId2"/>
          <a:stretch>
            <a:fillRect/>
          </a:stretch>
        </p:blipFill>
        <p:spPr>
          <a:xfrm>
            <a:off x="131102" y="4865117"/>
            <a:ext cx="1213891" cy="1090103"/>
          </a:xfrm>
          <a:prstGeom prst="rect">
            <a:avLst/>
          </a:prstGeom>
        </p:spPr>
      </p:pic>
      <p:sp>
        <p:nvSpPr>
          <p:cNvPr id="10" name="Title 1">
            <a:extLst>
              <a:ext uri="{FF2B5EF4-FFF2-40B4-BE49-F238E27FC236}">
                <a16:creationId xmlns:a16="http://schemas.microsoft.com/office/drawing/2014/main" id="{BA12B4A4-8E3B-F05D-D034-36AFDD527C98}"/>
              </a:ext>
            </a:extLst>
          </p:cNvPr>
          <p:cNvSpPr txBox="1">
            <a:spLocks/>
          </p:cNvSpPr>
          <p:nvPr/>
        </p:nvSpPr>
        <p:spPr>
          <a:xfrm>
            <a:off x="448887" y="91124"/>
            <a:ext cx="11294226" cy="594833"/>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defRPr/>
            </a:pPr>
            <a:r>
              <a:rPr lang="en-US" sz="2400" b="1" dirty="0">
                <a:solidFill>
                  <a:prstClr val="black"/>
                </a:solidFill>
                <a:latin typeface="Calibri"/>
              </a:rPr>
              <a:t>Inundation Analysis – No Significant Crop Inundation Detected</a:t>
            </a:r>
            <a:endParaRPr kumimoji="0" lang="en-US" sz="2400" b="0" i="0" u="none" strike="noStrike" kern="1200" cap="none" spc="0" normalizeH="0" baseline="0" noProof="0" dirty="0">
              <a:ln>
                <a:noFill/>
              </a:ln>
              <a:solidFill>
                <a:prstClr val="black"/>
              </a:solidFill>
              <a:effectLst/>
              <a:uLnTx/>
              <a:uFillTx/>
              <a:latin typeface="Calibri"/>
              <a:ea typeface="+mj-ea"/>
              <a:cs typeface="+mj-cs"/>
            </a:endParaRPr>
          </a:p>
        </p:txBody>
      </p:sp>
      <p:sp>
        <p:nvSpPr>
          <p:cNvPr id="11" name="Star: 5 Points 10">
            <a:extLst>
              <a:ext uri="{FF2B5EF4-FFF2-40B4-BE49-F238E27FC236}">
                <a16:creationId xmlns:a16="http://schemas.microsoft.com/office/drawing/2014/main" id="{4DF8DBBF-1289-505C-5686-A6B11C0431F5}"/>
              </a:ext>
            </a:extLst>
          </p:cNvPr>
          <p:cNvSpPr/>
          <p:nvPr/>
        </p:nvSpPr>
        <p:spPr>
          <a:xfrm>
            <a:off x="344061" y="4822710"/>
            <a:ext cx="150432" cy="143069"/>
          </a:xfrm>
          <a:prstGeom prst="star5">
            <a:avLst/>
          </a:prstGeom>
          <a:solidFill>
            <a:srgbClr val="FF0000"/>
          </a:solidFill>
          <a:ln w="127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5" name="Picture 14">
            <a:extLst>
              <a:ext uri="{FF2B5EF4-FFF2-40B4-BE49-F238E27FC236}">
                <a16:creationId xmlns:a16="http://schemas.microsoft.com/office/drawing/2014/main" id="{211F3E49-5A87-D9AC-FB37-D6A1ECF7E98A}"/>
              </a:ext>
            </a:extLst>
          </p:cNvPr>
          <p:cNvPicPr>
            <a:picLocks noChangeAspect="1"/>
          </p:cNvPicPr>
          <p:nvPr/>
        </p:nvPicPr>
        <p:blipFill>
          <a:blip r:embed="rId2"/>
          <a:stretch>
            <a:fillRect/>
          </a:stretch>
        </p:blipFill>
        <p:spPr>
          <a:xfrm>
            <a:off x="10893272" y="4865117"/>
            <a:ext cx="1213891" cy="1090103"/>
          </a:xfrm>
          <a:prstGeom prst="rect">
            <a:avLst/>
          </a:prstGeom>
        </p:spPr>
      </p:pic>
      <p:sp>
        <p:nvSpPr>
          <p:cNvPr id="17" name="Star: 5 Points 16">
            <a:extLst>
              <a:ext uri="{FF2B5EF4-FFF2-40B4-BE49-F238E27FC236}">
                <a16:creationId xmlns:a16="http://schemas.microsoft.com/office/drawing/2014/main" id="{CB6D4881-C29E-E3F0-0EED-F8456CB9D8CE}"/>
              </a:ext>
            </a:extLst>
          </p:cNvPr>
          <p:cNvSpPr/>
          <p:nvPr/>
        </p:nvSpPr>
        <p:spPr>
          <a:xfrm>
            <a:off x="11088204" y="4884367"/>
            <a:ext cx="150432" cy="143069"/>
          </a:xfrm>
          <a:prstGeom prst="star5">
            <a:avLst/>
          </a:prstGeom>
          <a:solidFill>
            <a:srgbClr val="FF0000"/>
          </a:solidFill>
          <a:ln w="127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Slide Number Placeholder 3">
            <a:extLst>
              <a:ext uri="{FF2B5EF4-FFF2-40B4-BE49-F238E27FC236}">
                <a16:creationId xmlns:a16="http://schemas.microsoft.com/office/drawing/2014/main" id="{27F70FC8-EAA9-D251-574F-5006E7AB3BDA}"/>
              </a:ext>
            </a:extLst>
          </p:cNvPr>
          <p:cNvSpPr>
            <a:spLocks noGrp="1"/>
          </p:cNvSpPr>
          <p:nvPr>
            <p:ph type="sldNum" sz="quarter" idx="12"/>
          </p:nvPr>
        </p:nvSpPr>
        <p:spPr>
          <a:xfrm>
            <a:off x="11636611" y="91124"/>
            <a:ext cx="488887" cy="419477"/>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A15CE-9D31-44FE-A4A3-3DFF052127A3}" type="slidenum">
              <a:rPr kumimoji="0" lang="en-US" sz="16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6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grpSp>
        <p:nvGrpSpPr>
          <p:cNvPr id="41" name="Group 40">
            <a:extLst>
              <a:ext uri="{FF2B5EF4-FFF2-40B4-BE49-F238E27FC236}">
                <a16:creationId xmlns:a16="http://schemas.microsoft.com/office/drawing/2014/main" id="{0194F153-B9A8-F0DD-9D59-64A287BDBDD9}"/>
              </a:ext>
            </a:extLst>
          </p:cNvPr>
          <p:cNvGrpSpPr/>
          <p:nvPr/>
        </p:nvGrpSpPr>
        <p:grpSpPr>
          <a:xfrm>
            <a:off x="1469599" y="1914538"/>
            <a:ext cx="9252803" cy="3637512"/>
            <a:chOff x="1431633" y="2137538"/>
            <a:chExt cx="9252803" cy="3637512"/>
          </a:xfrm>
        </p:grpSpPr>
        <p:grpSp>
          <p:nvGrpSpPr>
            <p:cNvPr id="40" name="Group 39">
              <a:extLst>
                <a:ext uri="{FF2B5EF4-FFF2-40B4-BE49-F238E27FC236}">
                  <a16:creationId xmlns:a16="http://schemas.microsoft.com/office/drawing/2014/main" id="{D0DFD5A4-A806-7106-9305-FF6CADDA367F}"/>
                </a:ext>
              </a:extLst>
            </p:cNvPr>
            <p:cNvGrpSpPr/>
            <p:nvPr/>
          </p:nvGrpSpPr>
          <p:grpSpPr>
            <a:xfrm>
              <a:off x="6231936" y="2137538"/>
              <a:ext cx="4452500" cy="3637512"/>
              <a:chOff x="6293078" y="2137538"/>
              <a:chExt cx="4452500" cy="3637512"/>
            </a:xfrm>
          </p:grpSpPr>
          <p:sp>
            <p:nvSpPr>
              <p:cNvPr id="5" name="TextBox 4">
                <a:extLst>
                  <a:ext uri="{FF2B5EF4-FFF2-40B4-BE49-F238E27FC236}">
                    <a16:creationId xmlns:a16="http://schemas.microsoft.com/office/drawing/2014/main" id="{D06D4214-C94C-0BE2-EB68-7C0A26AB6C9C}"/>
                  </a:ext>
                </a:extLst>
              </p:cNvPr>
              <p:cNvSpPr txBox="1"/>
              <p:nvPr/>
            </p:nvSpPr>
            <p:spPr>
              <a:xfrm>
                <a:off x="6293078" y="5498051"/>
                <a:ext cx="4452499" cy="276999"/>
              </a:xfrm>
              <a:prstGeom prst="rect">
                <a:avLst/>
              </a:prstGeom>
              <a:noFill/>
            </p:spPr>
            <p:txBody>
              <a:bodyPr wrap="square">
                <a:spAutoFit/>
              </a:bodyPr>
              <a:lstStyle/>
              <a:p>
                <a:pPr algn="ctr"/>
                <a:r>
                  <a:rPr lang="en-US" sz="1200" dirty="0"/>
                  <a:t>Post-Event: Sentinel-2 SR median composite (Oct 9–19, 2026)</a:t>
                </a:r>
              </a:p>
            </p:txBody>
          </p:sp>
          <p:pic>
            <p:nvPicPr>
              <p:cNvPr id="1026" name="Picture 2">
                <a:extLst>
                  <a:ext uri="{FF2B5EF4-FFF2-40B4-BE49-F238E27FC236}">
                    <a16:creationId xmlns:a16="http://schemas.microsoft.com/office/drawing/2014/main" id="{075F0104-7F18-403D-E4AE-BFEDEEF5EC22}"/>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7452"/>
              <a:stretch>
                <a:fillRect/>
              </a:stretch>
            </p:blipFill>
            <p:spPr bwMode="auto">
              <a:xfrm>
                <a:off x="6293080" y="2137538"/>
                <a:ext cx="4452498" cy="33598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grpSp>
        <p:grpSp>
          <p:nvGrpSpPr>
            <p:cNvPr id="38" name="Group 37">
              <a:extLst>
                <a:ext uri="{FF2B5EF4-FFF2-40B4-BE49-F238E27FC236}">
                  <a16:creationId xmlns:a16="http://schemas.microsoft.com/office/drawing/2014/main" id="{2AFD7E2F-FEED-C2FF-91A4-A73EC30B5948}"/>
                </a:ext>
              </a:extLst>
            </p:cNvPr>
            <p:cNvGrpSpPr/>
            <p:nvPr/>
          </p:nvGrpSpPr>
          <p:grpSpPr>
            <a:xfrm>
              <a:off x="1431633" y="2137538"/>
              <a:ext cx="4452500" cy="3631912"/>
              <a:chOff x="1335227" y="2137538"/>
              <a:chExt cx="4452500" cy="3631912"/>
            </a:xfrm>
          </p:grpSpPr>
          <p:pic>
            <p:nvPicPr>
              <p:cNvPr id="1027" name="Picture 3">
                <a:extLst>
                  <a:ext uri="{FF2B5EF4-FFF2-40B4-BE49-F238E27FC236}">
                    <a16:creationId xmlns:a16="http://schemas.microsoft.com/office/drawing/2014/main" id="{0ECC4D13-8130-E7DA-6D4A-819EB24CD2C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15034" t="7445"/>
              <a:stretch>
                <a:fillRect/>
              </a:stretch>
            </p:blipFill>
            <p:spPr bwMode="auto">
              <a:xfrm>
                <a:off x="1335228" y="2137538"/>
                <a:ext cx="4452498" cy="33598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4613231F-DBAB-C8A1-8280-EA80436DF541}"/>
                  </a:ext>
                </a:extLst>
              </p:cNvPr>
              <p:cNvSpPr txBox="1"/>
              <p:nvPr/>
            </p:nvSpPr>
            <p:spPr>
              <a:xfrm>
                <a:off x="1335227" y="5492451"/>
                <a:ext cx="4452500" cy="276999"/>
              </a:xfrm>
              <a:prstGeom prst="rect">
                <a:avLst/>
              </a:prstGeom>
              <a:noFill/>
            </p:spPr>
            <p:txBody>
              <a:bodyPr wrap="square">
                <a:spAutoFit/>
              </a:bodyPr>
              <a:lstStyle/>
              <a:p>
                <a:pPr algn="ctr"/>
                <a:r>
                  <a:rPr lang="en-US" sz="1200" dirty="0"/>
                  <a:t>Post-Event: Sentinel-2 SR median composite (Oct 9–19, 2026)</a:t>
                </a:r>
              </a:p>
            </p:txBody>
          </p:sp>
          <p:sp>
            <p:nvSpPr>
              <p:cNvPr id="20" name="Oval 19">
                <a:extLst>
                  <a:ext uri="{FF2B5EF4-FFF2-40B4-BE49-F238E27FC236}">
                    <a16:creationId xmlns:a16="http://schemas.microsoft.com/office/drawing/2014/main" id="{C89C4A59-F108-F1B7-7D7F-446F075755BB}"/>
                  </a:ext>
                </a:extLst>
              </p:cNvPr>
              <p:cNvSpPr/>
              <p:nvPr/>
            </p:nvSpPr>
            <p:spPr>
              <a:xfrm>
                <a:off x="1902222" y="4299302"/>
                <a:ext cx="619125" cy="605790"/>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24" name="TextBox 23">
                <a:extLst>
                  <a:ext uri="{FF2B5EF4-FFF2-40B4-BE49-F238E27FC236}">
                    <a16:creationId xmlns:a16="http://schemas.microsoft.com/office/drawing/2014/main" id="{C62435C2-DB85-0C35-1C82-654A673B49B2}"/>
                  </a:ext>
                </a:extLst>
              </p:cNvPr>
              <p:cNvSpPr txBox="1"/>
              <p:nvPr/>
            </p:nvSpPr>
            <p:spPr>
              <a:xfrm>
                <a:off x="1344992" y="4894244"/>
                <a:ext cx="1173515" cy="338554"/>
              </a:xfrm>
              <a:prstGeom prst="rect">
                <a:avLst/>
              </a:prstGeom>
              <a:noFill/>
            </p:spPr>
            <p:txBody>
              <a:bodyPr wrap="square">
                <a:spAutoFit/>
              </a:bodyPr>
              <a:lstStyle/>
              <a:p>
                <a:pPr algn="ctr"/>
                <a:r>
                  <a:rPr lang="en-US" sz="1600" b="1" dirty="0"/>
                  <a:t>Wetlands</a:t>
                </a:r>
              </a:p>
            </p:txBody>
          </p:sp>
          <p:sp>
            <p:nvSpPr>
              <p:cNvPr id="28" name="TextBox 27">
                <a:extLst>
                  <a:ext uri="{FF2B5EF4-FFF2-40B4-BE49-F238E27FC236}">
                    <a16:creationId xmlns:a16="http://schemas.microsoft.com/office/drawing/2014/main" id="{685E5DEE-584D-54D5-6C46-A35D0B3CC1B8}"/>
                  </a:ext>
                </a:extLst>
              </p:cNvPr>
              <p:cNvSpPr txBox="1"/>
              <p:nvPr/>
            </p:nvSpPr>
            <p:spPr>
              <a:xfrm>
                <a:off x="1446422" y="2699817"/>
                <a:ext cx="1380266" cy="338554"/>
              </a:xfrm>
              <a:prstGeom prst="rect">
                <a:avLst/>
              </a:prstGeom>
              <a:noFill/>
            </p:spPr>
            <p:txBody>
              <a:bodyPr wrap="square">
                <a:spAutoFit/>
              </a:bodyPr>
              <a:lstStyle/>
              <a:p>
                <a:pPr algn="ctr"/>
                <a:r>
                  <a:rPr lang="en-US" sz="1600" b="1" dirty="0"/>
                  <a:t>Forest</a:t>
                </a:r>
              </a:p>
            </p:txBody>
          </p:sp>
          <p:sp>
            <p:nvSpPr>
              <p:cNvPr id="30" name="Oval 29">
                <a:extLst>
                  <a:ext uri="{FF2B5EF4-FFF2-40B4-BE49-F238E27FC236}">
                    <a16:creationId xmlns:a16="http://schemas.microsoft.com/office/drawing/2014/main" id="{9F3AA752-C9F5-D7B4-A9BB-6141539F9573}"/>
                  </a:ext>
                </a:extLst>
              </p:cNvPr>
              <p:cNvSpPr/>
              <p:nvPr/>
            </p:nvSpPr>
            <p:spPr>
              <a:xfrm>
                <a:off x="2136556" y="2974705"/>
                <a:ext cx="816954" cy="376816"/>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sp>
        <p:nvSpPr>
          <p:cNvPr id="32" name="TextBox 31">
            <a:extLst>
              <a:ext uri="{FF2B5EF4-FFF2-40B4-BE49-F238E27FC236}">
                <a16:creationId xmlns:a16="http://schemas.microsoft.com/office/drawing/2014/main" id="{9312C912-C3C7-305B-2A84-41AB07780646}"/>
              </a:ext>
            </a:extLst>
          </p:cNvPr>
          <p:cNvSpPr txBox="1"/>
          <p:nvPr/>
        </p:nvSpPr>
        <p:spPr>
          <a:xfrm>
            <a:off x="1283895" y="6162595"/>
            <a:ext cx="10037519" cy="553998"/>
          </a:xfrm>
          <a:prstGeom prst="rect">
            <a:avLst/>
          </a:prstGeom>
          <a:noFill/>
        </p:spPr>
        <p:txBody>
          <a:bodyPr wrap="square">
            <a:spAutoFit/>
          </a:bodyPr>
          <a:lstStyle/>
          <a:p>
            <a:pPr fontAlgn="base"/>
            <a:r>
              <a:rPr lang="en-US" sz="1000" dirty="0">
                <a:solidFill>
                  <a:srgbClr val="000000"/>
                </a:solidFill>
                <a:latin typeface="Calibri" panose="020F0502020204030204" pitchFamily="34" charset="0"/>
                <a:cs typeface="Calibri" panose="020F0502020204030204" pitchFamily="34" charset="0"/>
              </a:rPr>
              <a:t>Real-time Assessment and Prompt Inundation Detection (</a:t>
            </a:r>
            <a:r>
              <a:rPr lang="en-US" sz="1000" dirty="0">
                <a:solidFill>
                  <a:prstClr val="black"/>
                </a:solidFill>
                <a:hlinkClick r:id="rId5"/>
              </a:rPr>
              <a:t>RAPID V2.1 Beta</a:t>
            </a:r>
            <a:r>
              <a:rPr lang="en-US" sz="1000" dirty="0">
                <a:solidFill>
                  <a:srgbClr val="000000"/>
                </a:solidFill>
                <a:latin typeface="Calibri" panose="020F0502020204030204" pitchFamily="34" charset="0"/>
                <a:cs typeface="Calibri" panose="020F0502020204030204" pitchFamily="34" charset="0"/>
              </a:rPr>
              <a:t>) was designed for near-real time flood extent mapping and depth estimation using multi-sensor remote sensing data such as ESA Copernicus Sentinel-1 C-band SAR imagery, Sentinel-2, USGS Landsat 8/9, USGS 3DEP National Map Seamless 1/3 Arc-Second DEM, etc. Maximum flood inundation conditions are reflected for specified time windows. The 2025 USDA NASS Cropland Data Layer (CDL) is integrated in this app for the use of crop impact assessment. Author: Dr. Zhe Li (</a:t>
            </a:r>
            <a:r>
              <a:rPr lang="en-US" sz="1000" dirty="0">
                <a:solidFill>
                  <a:srgbClr val="000000"/>
                </a:solidFill>
                <a:latin typeface="Calibri" panose="020F0502020204030204" pitchFamily="34" charset="0"/>
                <a:cs typeface="Calibri" panose="020F0502020204030204" pitchFamily="34" charset="0"/>
                <a:hlinkClick r:id="rId6"/>
              </a:rPr>
              <a:t>zhe.li@usda.gov</a:t>
            </a:r>
            <a:r>
              <a:rPr lang="en-US" sz="1000" dirty="0">
                <a:solidFill>
                  <a:srgbClr val="000000"/>
                </a:solidFill>
                <a:latin typeface="Calibri" panose="020F0502020204030204" pitchFamily="34" charset="0"/>
                <a:cs typeface="Calibri" panose="020F0502020204030204" pitchFamily="34" charset="0"/>
              </a:rPr>
              <a:t>).</a:t>
            </a:r>
          </a:p>
        </p:txBody>
      </p:sp>
      <p:sp>
        <p:nvSpPr>
          <p:cNvPr id="34" name="TextBox 33">
            <a:extLst>
              <a:ext uri="{FF2B5EF4-FFF2-40B4-BE49-F238E27FC236}">
                <a16:creationId xmlns:a16="http://schemas.microsoft.com/office/drawing/2014/main" id="{3FA32899-C42C-1D96-DA60-6B3945B014A8}"/>
              </a:ext>
            </a:extLst>
          </p:cNvPr>
          <p:cNvSpPr txBox="1"/>
          <p:nvPr/>
        </p:nvSpPr>
        <p:spPr>
          <a:xfrm>
            <a:off x="-34210" y="4294407"/>
            <a:ext cx="1544514" cy="461665"/>
          </a:xfrm>
          <a:prstGeom prst="rect">
            <a:avLst/>
          </a:prstGeom>
          <a:noFill/>
        </p:spPr>
        <p:txBody>
          <a:bodyPr wrap="square">
            <a:spAutoFit/>
          </a:bodyPr>
          <a:lstStyle/>
          <a:p>
            <a:pPr algn="ctr"/>
            <a:r>
              <a:rPr lang="en-US" sz="1200" dirty="0"/>
              <a:t>Holmes County, Florida</a:t>
            </a:r>
            <a:endParaRPr lang="en-US" dirty="0"/>
          </a:p>
        </p:txBody>
      </p:sp>
      <p:sp>
        <p:nvSpPr>
          <p:cNvPr id="36" name="TextBox 35">
            <a:extLst>
              <a:ext uri="{FF2B5EF4-FFF2-40B4-BE49-F238E27FC236}">
                <a16:creationId xmlns:a16="http://schemas.microsoft.com/office/drawing/2014/main" id="{7B661D45-9157-D646-EC3E-3DCCCD70022E}"/>
              </a:ext>
            </a:extLst>
          </p:cNvPr>
          <p:cNvSpPr txBox="1"/>
          <p:nvPr/>
        </p:nvSpPr>
        <p:spPr>
          <a:xfrm>
            <a:off x="10722400" y="4109741"/>
            <a:ext cx="1349514" cy="646331"/>
          </a:xfrm>
          <a:prstGeom prst="rect">
            <a:avLst/>
          </a:prstGeom>
          <a:noFill/>
        </p:spPr>
        <p:txBody>
          <a:bodyPr wrap="square">
            <a:spAutoFit/>
          </a:bodyPr>
          <a:lstStyle/>
          <a:p>
            <a:pPr algn="ctr"/>
            <a:r>
              <a:rPr lang="en-US" sz="1200" dirty="0"/>
              <a:t>Walton and Washington Counties, Florida</a:t>
            </a:r>
            <a:endParaRPr lang="en-US" dirty="0"/>
          </a:p>
        </p:txBody>
      </p:sp>
      <p:sp>
        <p:nvSpPr>
          <p:cNvPr id="7" name="Oval 6">
            <a:extLst>
              <a:ext uri="{FF2B5EF4-FFF2-40B4-BE49-F238E27FC236}">
                <a16:creationId xmlns:a16="http://schemas.microsoft.com/office/drawing/2014/main" id="{4EC38BD4-7DD6-3DF1-31AC-B0E8C0D3C4FD}"/>
              </a:ext>
            </a:extLst>
          </p:cNvPr>
          <p:cNvSpPr/>
          <p:nvPr/>
        </p:nvSpPr>
        <p:spPr>
          <a:xfrm>
            <a:off x="7518715" y="3162945"/>
            <a:ext cx="619125" cy="1236012"/>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9" name="TextBox 8">
            <a:extLst>
              <a:ext uri="{FF2B5EF4-FFF2-40B4-BE49-F238E27FC236}">
                <a16:creationId xmlns:a16="http://schemas.microsoft.com/office/drawing/2014/main" id="{1D23616A-3A7E-1B18-69B5-C54DDEAA4A2D}"/>
              </a:ext>
            </a:extLst>
          </p:cNvPr>
          <p:cNvSpPr txBox="1"/>
          <p:nvPr/>
        </p:nvSpPr>
        <p:spPr>
          <a:xfrm>
            <a:off x="6346491" y="3594463"/>
            <a:ext cx="1380266" cy="584775"/>
          </a:xfrm>
          <a:prstGeom prst="rect">
            <a:avLst/>
          </a:prstGeom>
          <a:noFill/>
        </p:spPr>
        <p:txBody>
          <a:bodyPr wrap="square">
            <a:spAutoFit/>
          </a:bodyPr>
          <a:lstStyle/>
          <a:p>
            <a:pPr algn="ctr"/>
            <a:r>
              <a:rPr lang="en-US" sz="1600" b="1" dirty="0"/>
              <a:t>Water/</a:t>
            </a:r>
          </a:p>
          <a:p>
            <a:pPr algn="ctr"/>
            <a:r>
              <a:rPr lang="en-US" sz="1600" b="1" dirty="0"/>
              <a:t>Wetlands</a:t>
            </a:r>
          </a:p>
        </p:txBody>
      </p:sp>
      <p:sp>
        <p:nvSpPr>
          <p:cNvPr id="13" name="Oval 12">
            <a:extLst>
              <a:ext uri="{FF2B5EF4-FFF2-40B4-BE49-F238E27FC236}">
                <a16:creationId xmlns:a16="http://schemas.microsoft.com/office/drawing/2014/main" id="{AE126ECB-A0EE-3C30-F839-58C4B2E10622}"/>
              </a:ext>
            </a:extLst>
          </p:cNvPr>
          <p:cNvSpPr/>
          <p:nvPr/>
        </p:nvSpPr>
        <p:spPr>
          <a:xfrm rot="19039350">
            <a:off x="8507206" y="2556279"/>
            <a:ext cx="292905" cy="1031373"/>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6" name="TextBox 15">
            <a:extLst>
              <a:ext uri="{FF2B5EF4-FFF2-40B4-BE49-F238E27FC236}">
                <a16:creationId xmlns:a16="http://schemas.microsoft.com/office/drawing/2014/main" id="{5E06E755-841B-4451-A207-3CE6E69EC8F9}"/>
              </a:ext>
            </a:extLst>
          </p:cNvPr>
          <p:cNvSpPr txBox="1"/>
          <p:nvPr/>
        </p:nvSpPr>
        <p:spPr>
          <a:xfrm>
            <a:off x="8540806" y="2510063"/>
            <a:ext cx="1380266" cy="584775"/>
          </a:xfrm>
          <a:prstGeom prst="rect">
            <a:avLst/>
          </a:prstGeom>
          <a:noFill/>
        </p:spPr>
        <p:txBody>
          <a:bodyPr wrap="square">
            <a:spAutoFit/>
          </a:bodyPr>
          <a:lstStyle/>
          <a:p>
            <a:pPr algn="ctr"/>
            <a:r>
              <a:rPr lang="en-US" sz="1600" b="1" dirty="0"/>
              <a:t>Utility Corridor</a:t>
            </a:r>
          </a:p>
        </p:txBody>
      </p:sp>
    </p:spTree>
    <p:extLst>
      <p:ext uri="{BB962C8B-B14F-4D97-AF65-F5344CB8AC3E}">
        <p14:creationId xmlns:p14="http://schemas.microsoft.com/office/powerpoint/2010/main" val="196425719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4" name="Group 53">
            <a:extLst>
              <a:ext uri="{FF2B5EF4-FFF2-40B4-BE49-F238E27FC236}">
                <a16:creationId xmlns:a16="http://schemas.microsoft.com/office/drawing/2014/main" id="{FF04B595-1DA5-4A8B-91B8-4A1D4FD5301D}"/>
              </a:ext>
            </a:extLst>
          </p:cNvPr>
          <p:cNvGrpSpPr/>
          <p:nvPr/>
        </p:nvGrpSpPr>
        <p:grpSpPr>
          <a:xfrm>
            <a:off x="296130" y="614298"/>
            <a:ext cx="11603922" cy="3255318"/>
            <a:chOff x="179172" y="625201"/>
            <a:chExt cx="11603922" cy="3255318"/>
          </a:xfrm>
        </p:grpSpPr>
        <p:sp>
          <p:nvSpPr>
            <p:cNvPr id="16" name="TextBox 15">
              <a:extLst>
                <a:ext uri="{FF2B5EF4-FFF2-40B4-BE49-F238E27FC236}">
                  <a16:creationId xmlns:a16="http://schemas.microsoft.com/office/drawing/2014/main" id="{23F5291E-6F76-6A12-02B9-1D423ADEC034}"/>
                </a:ext>
              </a:extLst>
            </p:cNvPr>
            <p:cNvSpPr txBox="1"/>
            <p:nvPr/>
          </p:nvSpPr>
          <p:spPr>
            <a:xfrm>
              <a:off x="4111384" y="3618909"/>
              <a:ext cx="3777361" cy="261610"/>
            </a:xfrm>
            <a:prstGeom prst="rect">
              <a:avLst/>
            </a:prstGeom>
            <a:noFill/>
          </p:spPr>
          <p:txBody>
            <a:bodyPr wrap="square">
              <a:spAutoFit/>
            </a:bodyPr>
            <a:lstStyle/>
            <a:p>
              <a:pPr algn="ctr"/>
              <a:r>
                <a:rPr lang="en-US" sz="1100" dirty="0"/>
                <a:t>CDL 2025</a:t>
              </a:r>
            </a:p>
          </p:txBody>
        </p:sp>
        <p:sp>
          <p:nvSpPr>
            <p:cNvPr id="24" name="TextBox 23">
              <a:extLst>
                <a:ext uri="{FF2B5EF4-FFF2-40B4-BE49-F238E27FC236}">
                  <a16:creationId xmlns:a16="http://schemas.microsoft.com/office/drawing/2014/main" id="{38E5B246-0B83-C6C7-A9FE-6ACBECFDA90A}"/>
                </a:ext>
              </a:extLst>
            </p:cNvPr>
            <p:cNvSpPr txBox="1"/>
            <p:nvPr/>
          </p:nvSpPr>
          <p:spPr>
            <a:xfrm>
              <a:off x="7964545" y="3618909"/>
              <a:ext cx="3818549" cy="261610"/>
            </a:xfrm>
            <a:prstGeom prst="rect">
              <a:avLst/>
            </a:prstGeom>
            <a:noFill/>
          </p:spPr>
          <p:txBody>
            <a:bodyPr wrap="square">
              <a:spAutoFit/>
            </a:bodyPr>
            <a:lstStyle/>
            <a:p>
              <a:pPr algn="ctr"/>
              <a:r>
                <a:rPr lang="en-US" sz="1100" dirty="0"/>
                <a:t>Post-Event: Sentinel-2 SR median composite (Oct 9–19, 2026)</a:t>
              </a:r>
            </a:p>
          </p:txBody>
        </p:sp>
        <p:sp>
          <p:nvSpPr>
            <p:cNvPr id="26" name="TextBox 25">
              <a:extLst>
                <a:ext uri="{FF2B5EF4-FFF2-40B4-BE49-F238E27FC236}">
                  <a16:creationId xmlns:a16="http://schemas.microsoft.com/office/drawing/2014/main" id="{87AE0575-DC97-B8EA-812C-5B3E25F6E392}"/>
                </a:ext>
              </a:extLst>
            </p:cNvPr>
            <p:cNvSpPr txBox="1"/>
            <p:nvPr/>
          </p:nvSpPr>
          <p:spPr>
            <a:xfrm>
              <a:off x="179172" y="3618909"/>
              <a:ext cx="3873017" cy="261610"/>
            </a:xfrm>
            <a:prstGeom prst="rect">
              <a:avLst/>
            </a:prstGeom>
            <a:noFill/>
          </p:spPr>
          <p:txBody>
            <a:bodyPr wrap="square">
              <a:spAutoFit/>
            </a:bodyPr>
            <a:lstStyle/>
            <a:p>
              <a:pPr algn="ctr"/>
              <a:r>
                <a:rPr lang="en-US" sz="1100" dirty="0"/>
                <a:t>Pre-Event: Sentinel-2 SR median composite (Sep 1–Oct 1, 2026)</a:t>
              </a:r>
            </a:p>
          </p:txBody>
        </p:sp>
        <p:grpSp>
          <p:nvGrpSpPr>
            <p:cNvPr id="52" name="Group 51">
              <a:extLst>
                <a:ext uri="{FF2B5EF4-FFF2-40B4-BE49-F238E27FC236}">
                  <a16:creationId xmlns:a16="http://schemas.microsoft.com/office/drawing/2014/main" id="{892C6C88-991D-0CF8-B489-15B8BB81685C}"/>
                </a:ext>
              </a:extLst>
            </p:cNvPr>
            <p:cNvGrpSpPr/>
            <p:nvPr/>
          </p:nvGrpSpPr>
          <p:grpSpPr>
            <a:xfrm>
              <a:off x="201689" y="625201"/>
              <a:ext cx="11581405" cy="2959265"/>
              <a:chOff x="201689" y="625201"/>
              <a:chExt cx="11581405" cy="2959265"/>
            </a:xfrm>
          </p:grpSpPr>
          <p:pic>
            <p:nvPicPr>
              <p:cNvPr id="6" name="Picture 5">
                <a:extLst>
                  <a:ext uri="{FF2B5EF4-FFF2-40B4-BE49-F238E27FC236}">
                    <a16:creationId xmlns:a16="http://schemas.microsoft.com/office/drawing/2014/main" id="{2491E177-9966-3246-493F-4D98D94F6FFF}"/>
                  </a:ext>
                </a:extLst>
              </p:cNvPr>
              <p:cNvPicPr>
                <a:picLocks noChangeAspect="1"/>
              </p:cNvPicPr>
              <p:nvPr/>
            </p:nvPicPr>
            <p:blipFill>
              <a:blip r:embed="rId2"/>
              <a:stretch>
                <a:fillRect/>
              </a:stretch>
            </p:blipFill>
            <p:spPr>
              <a:xfrm>
                <a:off x="4127989" y="625201"/>
                <a:ext cx="3769210" cy="2959265"/>
              </a:xfrm>
              <a:prstGeom prst="rect">
                <a:avLst/>
              </a:prstGeom>
              <a:ln>
                <a:solidFill>
                  <a:schemeClr val="tx1"/>
                </a:solidFill>
              </a:ln>
            </p:spPr>
          </p:pic>
          <p:pic>
            <p:nvPicPr>
              <p:cNvPr id="10" name="Picture 9">
                <a:extLst>
                  <a:ext uri="{FF2B5EF4-FFF2-40B4-BE49-F238E27FC236}">
                    <a16:creationId xmlns:a16="http://schemas.microsoft.com/office/drawing/2014/main" id="{308533AB-22EB-EA2F-490F-9402B6B5D276}"/>
                  </a:ext>
                </a:extLst>
              </p:cNvPr>
              <p:cNvPicPr>
                <a:picLocks noChangeAspect="1"/>
              </p:cNvPicPr>
              <p:nvPr/>
            </p:nvPicPr>
            <p:blipFill>
              <a:blip r:embed="rId3"/>
              <a:srcRect b="640"/>
              <a:stretch>
                <a:fillRect/>
              </a:stretch>
            </p:blipFill>
            <p:spPr>
              <a:xfrm>
                <a:off x="201689" y="625201"/>
                <a:ext cx="3842349" cy="2959265"/>
              </a:xfrm>
              <a:prstGeom prst="rect">
                <a:avLst/>
              </a:prstGeom>
              <a:ln>
                <a:solidFill>
                  <a:schemeClr val="tx1"/>
                </a:solidFill>
              </a:ln>
            </p:spPr>
          </p:pic>
          <p:pic>
            <p:nvPicPr>
              <p:cNvPr id="12" name="Picture 11">
                <a:extLst>
                  <a:ext uri="{FF2B5EF4-FFF2-40B4-BE49-F238E27FC236}">
                    <a16:creationId xmlns:a16="http://schemas.microsoft.com/office/drawing/2014/main" id="{35FBB369-20E5-0638-BB8F-41FC72AA5145}"/>
                  </a:ext>
                </a:extLst>
              </p:cNvPr>
              <p:cNvPicPr>
                <a:picLocks noChangeAspect="1"/>
              </p:cNvPicPr>
              <p:nvPr/>
            </p:nvPicPr>
            <p:blipFill>
              <a:blip r:embed="rId4"/>
              <a:stretch>
                <a:fillRect/>
              </a:stretch>
            </p:blipFill>
            <p:spPr>
              <a:xfrm>
                <a:off x="7981150" y="625201"/>
                <a:ext cx="3801944" cy="2959265"/>
              </a:xfrm>
              <a:prstGeom prst="rect">
                <a:avLst/>
              </a:prstGeom>
              <a:ln>
                <a:solidFill>
                  <a:schemeClr val="tx1"/>
                </a:solidFill>
              </a:ln>
            </p:spPr>
          </p:pic>
          <p:sp>
            <p:nvSpPr>
              <p:cNvPr id="34" name="Oval 33">
                <a:extLst>
                  <a:ext uri="{FF2B5EF4-FFF2-40B4-BE49-F238E27FC236}">
                    <a16:creationId xmlns:a16="http://schemas.microsoft.com/office/drawing/2014/main" id="{5E361C82-9336-90D5-79E9-67A5B399D284}"/>
                  </a:ext>
                </a:extLst>
              </p:cNvPr>
              <p:cNvSpPr/>
              <p:nvPr/>
            </p:nvSpPr>
            <p:spPr>
              <a:xfrm>
                <a:off x="5493698" y="1293628"/>
                <a:ext cx="251264" cy="277000"/>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6" name="Oval 35">
                <a:extLst>
                  <a:ext uri="{FF2B5EF4-FFF2-40B4-BE49-F238E27FC236}">
                    <a16:creationId xmlns:a16="http://schemas.microsoft.com/office/drawing/2014/main" id="{D3702569-46CF-2482-7685-33BF9650CF8C}"/>
                  </a:ext>
                </a:extLst>
              </p:cNvPr>
              <p:cNvSpPr/>
              <p:nvPr/>
            </p:nvSpPr>
            <p:spPr>
              <a:xfrm>
                <a:off x="7596312" y="2176272"/>
                <a:ext cx="277621" cy="305938"/>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8" name="Oval 37">
                <a:extLst>
                  <a:ext uri="{FF2B5EF4-FFF2-40B4-BE49-F238E27FC236}">
                    <a16:creationId xmlns:a16="http://schemas.microsoft.com/office/drawing/2014/main" id="{62C4766D-A3EA-D694-944B-160D0E389F6F}"/>
                  </a:ext>
                </a:extLst>
              </p:cNvPr>
              <p:cNvSpPr/>
              <p:nvPr/>
            </p:nvSpPr>
            <p:spPr>
              <a:xfrm>
                <a:off x="6141271" y="1186103"/>
                <a:ext cx="277621" cy="277000"/>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solidFill>
                    <a:schemeClr val="tx1"/>
                  </a:solidFill>
                </a:endParaRPr>
              </a:p>
            </p:txBody>
          </p:sp>
          <p:sp>
            <p:nvSpPr>
              <p:cNvPr id="60" name="Oval 59">
                <a:extLst>
                  <a:ext uri="{FF2B5EF4-FFF2-40B4-BE49-F238E27FC236}">
                    <a16:creationId xmlns:a16="http://schemas.microsoft.com/office/drawing/2014/main" id="{9AB0B687-DA07-D480-6F60-8AEC9AEC82ED}"/>
                  </a:ext>
                </a:extLst>
              </p:cNvPr>
              <p:cNvSpPr/>
              <p:nvPr/>
            </p:nvSpPr>
            <p:spPr>
              <a:xfrm>
                <a:off x="1897139" y="1325837"/>
                <a:ext cx="251264" cy="277000"/>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2" name="Oval 61">
                <a:extLst>
                  <a:ext uri="{FF2B5EF4-FFF2-40B4-BE49-F238E27FC236}">
                    <a16:creationId xmlns:a16="http://schemas.microsoft.com/office/drawing/2014/main" id="{40930047-4FD8-50AD-BD8E-4E7C1ACDFDFC}"/>
                  </a:ext>
                </a:extLst>
              </p:cNvPr>
              <p:cNvSpPr/>
              <p:nvPr/>
            </p:nvSpPr>
            <p:spPr>
              <a:xfrm>
                <a:off x="9504050" y="1306958"/>
                <a:ext cx="251264" cy="277000"/>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4" name="Oval 63">
                <a:extLst>
                  <a:ext uri="{FF2B5EF4-FFF2-40B4-BE49-F238E27FC236}">
                    <a16:creationId xmlns:a16="http://schemas.microsoft.com/office/drawing/2014/main" id="{0A7A500C-19FF-BE91-8CF2-D7A69C46A28E}"/>
                  </a:ext>
                </a:extLst>
              </p:cNvPr>
              <p:cNvSpPr/>
              <p:nvPr/>
            </p:nvSpPr>
            <p:spPr>
              <a:xfrm>
                <a:off x="11441836" y="2176272"/>
                <a:ext cx="277621" cy="305938"/>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6" name="Oval 65">
                <a:extLst>
                  <a:ext uri="{FF2B5EF4-FFF2-40B4-BE49-F238E27FC236}">
                    <a16:creationId xmlns:a16="http://schemas.microsoft.com/office/drawing/2014/main" id="{36189EE2-E967-2AFD-E2CB-6464E7B98BB1}"/>
                  </a:ext>
                </a:extLst>
              </p:cNvPr>
              <p:cNvSpPr/>
              <p:nvPr/>
            </p:nvSpPr>
            <p:spPr>
              <a:xfrm>
                <a:off x="3665609" y="2176272"/>
                <a:ext cx="277621" cy="305938"/>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0" name="Oval 69">
                <a:extLst>
                  <a:ext uri="{FF2B5EF4-FFF2-40B4-BE49-F238E27FC236}">
                    <a16:creationId xmlns:a16="http://schemas.microsoft.com/office/drawing/2014/main" id="{A3D5074D-240B-7CFD-4743-E5EADAF6F3BE}"/>
                  </a:ext>
                </a:extLst>
              </p:cNvPr>
              <p:cNvSpPr/>
              <p:nvPr/>
            </p:nvSpPr>
            <p:spPr>
              <a:xfrm>
                <a:off x="10009183" y="1155128"/>
                <a:ext cx="277621" cy="277000"/>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2" name="Oval 71">
                <a:extLst>
                  <a:ext uri="{FF2B5EF4-FFF2-40B4-BE49-F238E27FC236}">
                    <a16:creationId xmlns:a16="http://schemas.microsoft.com/office/drawing/2014/main" id="{E8CCBCD7-22B6-3B23-C4D8-FBD785652C27}"/>
                  </a:ext>
                </a:extLst>
              </p:cNvPr>
              <p:cNvSpPr/>
              <p:nvPr/>
            </p:nvSpPr>
            <p:spPr>
              <a:xfrm>
                <a:off x="2475200" y="1186103"/>
                <a:ext cx="277621" cy="277000"/>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pic>
        <p:nvPicPr>
          <p:cNvPr id="23" name="Picture 22" descr="Georgia County Map">
            <a:extLst>
              <a:ext uri="{FF2B5EF4-FFF2-40B4-BE49-F238E27FC236}">
                <a16:creationId xmlns:a16="http://schemas.microsoft.com/office/drawing/2014/main" id="{68448B6B-20D2-9875-4120-4F4E8D4E545D}"/>
              </a:ext>
            </a:extLst>
          </p:cNvPr>
          <p:cNvPicPr>
            <a:picLocks noChangeAspect="1"/>
          </p:cNvPicPr>
          <p:nvPr/>
        </p:nvPicPr>
        <p:blipFill>
          <a:blip r:embed="rId5"/>
          <a:stretch>
            <a:fillRect/>
          </a:stretch>
        </p:blipFill>
        <p:spPr>
          <a:xfrm>
            <a:off x="201689" y="4736661"/>
            <a:ext cx="1152244" cy="1309824"/>
          </a:xfrm>
          <a:prstGeom prst="rect">
            <a:avLst/>
          </a:prstGeom>
        </p:spPr>
      </p:pic>
      <p:pic>
        <p:nvPicPr>
          <p:cNvPr id="18" name="Picture 17">
            <a:extLst>
              <a:ext uri="{FF2B5EF4-FFF2-40B4-BE49-F238E27FC236}">
                <a16:creationId xmlns:a16="http://schemas.microsoft.com/office/drawing/2014/main" id="{C077F222-5382-FA1A-489D-7CEDE0E92444}"/>
              </a:ext>
            </a:extLst>
          </p:cNvPr>
          <p:cNvPicPr>
            <a:picLocks noChangeAspect="1"/>
          </p:cNvPicPr>
          <p:nvPr/>
        </p:nvPicPr>
        <p:blipFill>
          <a:blip r:embed="rId6"/>
          <a:stretch>
            <a:fillRect/>
          </a:stretch>
        </p:blipFill>
        <p:spPr>
          <a:xfrm>
            <a:off x="1510170" y="4112327"/>
            <a:ext cx="2829320" cy="2524477"/>
          </a:xfrm>
          <a:prstGeom prst="rect">
            <a:avLst/>
          </a:prstGeom>
        </p:spPr>
      </p:pic>
      <p:pic>
        <p:nvPicPr>
          <p:cNvPr id="20" name="Picture 19">
            <a:extLst>
              <a:ext uri="{FF2B5EF4-FFF2-40B4-BE49-F238E27FC236}">
                <a16:creationId xmlns:a16="http://schemas.microsoft.com/office/drawing/2014/main" id="{29438A99-AA47-C7CB-406C-FF311B940B4B}"/>
              </a:ext>
            </a:extLst>
          </p:cNvPr>
          <p:cNvPicPr>
            <a:picLocks noChangeAspect="1"/>
          </p:cNvPicPr>
          <p:nvPr/>
        </p:nvPicPr>
        <p:blipFill>
          <a:blip r:embed="rId7"/>
          <a:stretch>
            <a:fillRect/>
          </a:stretch>
        </p:blipFill>
        <p:spPr>
          <a:xfrm>
            <a:off x="4562716" y="4113900"/>
            <a:ext cx="2857899" cy="2543530"/>
          </a:xfrm>
          <a:prstGeom prst="rect">
            <a:avLst/>
          </a:prstGeom>
        </p:spPr>
      </p:pic>
      <p:pic>
        <p:nvPicPr>
          <p:cNvPr id="22" name="Picture 21">
            <a:extLst>
              <a:ext uri="{FF2B5EF4-FFF2-40B4-BE49-F238E27FC236}">
                <a16:creationId xmlns:a16="http://schemas.microsoft.com/office/drawing/2014/main" id="{FBDC9D5D-6F1F-5CF3-62A2-4A333F568C1D}"/>
              </a:ext>
            </a:extLst>
          </p:cNvPr>
          <p:cNvPicPr>
            <a:picLocks noChangeAspect="1"/>
          </p:cNvPicPr>
          <p:nvPr/>
        </p:nvPicPr>
        <p:blipFill>
          <a:blip r:embed="rId8"/>
          <a:stretch>
            <a:fillRect/>
          </a:stretch>
        </p:blipFill>
        <p:spPr>
          <a:xfrm>
            <a:off x="7643840" y="4112327"/>
            <a:ext cx="2848373" cy="2572109"/>
          </a:xfrm>
          <a:prstGeom prst="rect">
            <a:avLst/>
          </a:prstGeom>
        </p:spPr>
      </p:pic>
      <p:sp>
        <p:nvSpPr>
          <p:cNvPr id="28" name="Rectangle 27">
            <a:extLst>
              <a:ext uri="{FF2B5EF4-FFF2-40B4-BE49-F238E27FC236}">
                <a16:creationId xmlns:a16="http://schemas.microsoft.com/office/drawing/2014/main" id="{E4E3E7FA-954B-BCB8-EFD6-E875D82E94D9}"/>
              </a:ext>
            </a:extLst>
          </p:cNvPr>
          <p:cNvSpPr/>
          <p:nvPr/>
        </p:nvSpPr>
        <p:spPr>
          <a:xfrm>
            <a:off x="3854189" y="6246869"/>
            <a:ext cx="391847" cy="173736"/>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264819FC-BE24-FECE-499C-85C9CDDB1303}"/>
              </a:ext>
            </a:extLst>
          </p:cNvPr>
          <p:cNvSpPr/>
          <p:nvPr/>
        </p:nvSpPr>
        <p:spPr>
          <a:xfrm>
            <a:off x="6914791" y="6246869"/>
            <a:ext cx="391847" cy="173736"/>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61F3E1A0-A80F-24BA-AD7B-B0D70665D0B6}"/>
              </a:ext>
            </a:extLst>
          </p:cNvPr>
          <p:cNvSpPr/>
          <p:nvPr/>
        </p:nvSpPr>
        <p:spPr>
          <a:xfrm>
            <a:off x="9979260" y="6267989"/>
            <a:ext cx="391847" cy="173736"/>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3" name="Straight Arrow Connector 32">
            <a:extLst>
              <a:ext uri="{FF2B5EF4-FFF2-40B4-BE49-F238E27FC236}">
                <a16:creationId xmlns:a16="http://schemas.microsoft.com/office/drawing/2014/main" id="{85157102-BF9F-23E3-81A9-612A0718D650}"/>
              </a:ext>
            </a:extLst>
          </p:cNvPr>
          <p:cNvCxnSpPr>
            <a:cxnSpLocks/>
            <a:stCxn id="38" idx="4"/>
          </p:cNvCxnSpPr>
          <p:nvPr/>
        </p:nvCxnSpPr>
        <p:spPr>
          <a:xfrm flipH="1">
            <a:off x="6358674" y="1452200"/>
            <a:ext cx="38366" cy="2632412"/>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41" name="Straight Arrow Connector 40">
            <a:extLst>
              <a:ext uri="{FF2B5EF4-FFF2-40B4-BE49-F238E27FC236}">
                <a16:creationId xmlns:a16="http://schemas.microsoft.com/office/drawing/2014/main" id="{C4D88CC6-34D8-77DF-061F-0B177FCEFC56}"/>
              </a:ext>
            </a:extLst>
          </p:cNvPr>
          <p:cNvCxnSpPr>
            <a:cxnSpLocks/>
            <a:stCxn id="34" idx="3"/>
          </p:cNvCxnSpPr>
          <p:nvPr/>
        </p:nvCxnSpPr>
        <p:spPr>
          <a:xfrm flipH="1">
            <a:off x="4144391" y="1519159"/>
            <a:ext cx="1503062" cy="2563212"/>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44" name="Straight Arrow Connector 43">
            <a:extLst>
              <a:ext uri="{FF2B5EF4-FFF2-40B4-BE49-F238E27FC236}">
                <a16:creationId xmlns:a16="http://schemas.microsoft.com/office/drawing/2014/main" id="{3338939F-19FD-E145-5378-58CD74066A87}"/>
              </a:ext>
            </a:extLst>
          </p:cNvPr>
          <p:cNvCxnSpPr>
            <a:cxnSpLocks/>
            <a:stCxn id="36" idx="4"/>
          </p:cNvCxnSpPr>
          <p:nvPr/>
        </p:nvCxnSpPr>
        <p:spPr>
          <a:xfrm>
            <a:off x="7852081" y="2471307"/>
            <a:ext cx="319647" cy="1630117"/>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51" name="TextBox 50">
            <a:extLst>
              <a:ext uri="{FF2B5EF4-FFF2-40B4-BE49-F238E27FC236}">
                <a16:creationId xmlns:a16="http://schemas.microsoft.com/office/drawing/2014/main" id="{23647300-CC8F-7EEE-F3D3-B0A3F0ECF176}"/>
              </a:ext>
            </a:extLst>
          </p:cNvPr>
          <p:cNvSpPr txBox="1"/>
          <p:nvPr/>
        </p:nvSpPr>
        <p:spPr>
          <a:xfrm>
            <a:off x="5301532" y="3837266"/>
            <a:ext cx="1380266" cy="338554"/>
          </a:xfrm>
          <a:prstGeom prst="rect">
            <a:avLst/>
          </a:prstGeom>
          <a:noFill/>
        </p:spPr>
        <p:txBody>
          <a:bodyPr wrap="square">
            <a:spAutoFit/>
          </a:bodyPr>
          <a:lstStyle/>
          <a:p>
            <a:pPr algn="ctr"/>
            <a:r>
              <a:rPr lang="en-US" sz="1600" b="1" dirty="0"/>
              <a:t>Corn</a:t>
            </a:r>
          </a:p>
        </p:txBody>
      </p:sp>
      <p:sp>
        <p:nvSpPr>
          <p:cNvPr id="53" name="TextBox 52">
            <a:extLst>
              <a:ext uri="{FF2B5EF4-FFF2-40B4-BE49-F238E27FC236}">
                <a16:creationId xmlns:a16="http://schemas.microsoft.com/office/drawing/2014/main" id="{9BAF6F8F-8F1D-DFA0-A1C7-352D171C9D37}"/>
              </a:ext>
            </a:extLst>
          </p:cNvPr>
          <p:cNvSpPr txBox="1"/>
          <p:nvPr/>
        </p:nvSpPr>
        <p:spPr>
          <a:xfrm>
            <a:off x="2234697" y="3837266"/>
            <a:ext cx="1380266" cy="338554"/>
          </a:xfrm>
          <a:prstGeom prst="rect">
            <a:avLst/>
          </a:prstGeom>
          <a:noFill/>
        </p:spPr>
        <p:txBody>
          <a:bodyPr wrap="square">
            <a:spAutoFit/>
          </a:bodyPr>
          <a:lstStyle/>
          <a:p>
            <a:pPr algn="ctr"/>
            <a:r>
              <a:rPr lang="en-US" sz="1600" b="1" dirty="0"/>
              <a:t>Cotton</a:t>
            </a:r>
          </a:p>
        </p:txBody>
      </p:sp>
      <p:sp>
        <p:nvSpPr>
          <p:cNvPr id="55" name="TextBox 54">
            <a:extLst>
              <a:ext uri="{FF2B5EF4-FFF2-40B4-BE49-F238E27FC236}">
                <a16:creationId xmlns:a16="http://schemas.microsoft.com/office/drawing/2014/main" id="{62608506-306E-AE0F-0400-7C471E8A5322}"/>
              </a:ext>
            </a:extLst>
          </p:cNvPr>
          <p:cNvSpPr txBox="1"/>
          <p:nvPr/>
        </p:nvSpPr>
        <p:spPr>
          <a:xfrm>
            <a:off x="8377894" y="3837266"/>
            <a:ext cx="1380266" cy="338554"/>
          </a:xfrm>
          <a:prstGeom prst="rect">
            <a:avLst/>
          </a:prstGeom>
          <a:noFill/>
        </p:spPr>
        <p:txBody>
          <a:bodyPr wrap="square">
            <a:spAutoFit/>
          </a:bodyPr>
          <a:lstStyle/>
          <a:p>
            <a:pPr algn="ctr"/>
            <a:r>
              <a:rPr lang="en-US" sz="1600" b="1" dirty="0"/>
              <a:t>Peanuts</a:t>
            </a:r>
          </a:p>
        </p:txBody>
      </p:sp>
      <p:sp>
        <p:nvSpPr>
          <p:cNvPr id="7" name="Star: 5 Points 6">
            <a:extLst>
              <a:ext uri="{FF2B5EF4-FFF2-40B4-BE49-F238E27FC236}">
                <a16:creationId xmlns:a16="http://schemas.microsoft.com/office/drawing/2014/main" id="{AB503389-34DE-5176-883F-E3DA49AF8216}"/>
              </a:ext>
            </a:extLst>
          </p:cNvPr>
          <p:cNvSpPr/>
          <p:nvPr/>
        </p:nvSpPr>
        <p:spPr>
          <a:xfrm>
            <a:off x="296130" y="5776550"/>
            <a:ext cx="150432" cy="143069"/>
          </a:xfrm>
          <a:prstGeom prst="star5">
            <a:avLst/>
          </a:prstGeom>
          <a:solidFill>
            <a:srgbClr val="FF0000"/>
          </a:solidFill>
          <a:ln w="127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lide Number Placeholder 3">
            <a:extLst>
              <a:ext uri="{FF2B5EF4-FFF2-40B4-BE49-F238E27FC236}">
                <a16:creationId xmlns:a16="http://schemas.microsoft.com/office/drawing/2014/main" id="{87E690BA-247D-130B-0625-518087391088}"/>
              </a:ext>
            </a:extLst>
          </p:cNvPr>
          <p:cNvSpPr txBox="1">
            <a:spLocks/>
          </p:cNvSpPr>
          <p:nvPr/>
        </p:nvSpPr>
        <p:spPr>
          <a:xfrm>
            <a:off x="11636611" y="91124"/>
            <a:ext cx="488887" cy="419477"/>
          </a:xfrm>
          <a:prstGeom prst="rect">
            <a:avLst/>
          </a:prstGeom>
        </p:spPr>
        <p:txBody>
          <a:bodyPr/>
          <a:lstStyle>
            <a:defPPr>
              <a:defRPr lang="en-US"/>
            </a:defPPr>
            <a:lvl1pPr marL="0" algn="l" defTabSz="914400" rtl="0" eaLnBrk="1" latinLnBrk="0" hangingPunct="1">
              <a:defRPr sz="16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734A15CE-9D31-44FE-A4A3-3DFF052127A3}" type="slidenum">
              <a:rPr lang="en-US" smtClean="0">
                <a:solidFill>
                  <a:prstClr val="black">
                    <a:tint val="75000"/>
                  </a:prstClr>
                </a:solidFill>
                <a:latin typeface="Calibri"/>
              </a:rPr>
              <a:pPr algn="r">
                <a:defRPr/>
              </a:pPr>
              <a:t>10</a:t>
            </a:fld>
            <a:endParaRPr lang="en-US" dirty="0">
              <a:solidFill>
                <a:prstClr val="black">
                  <a:tint val="75000"/>
                </a:prstClr>
              </a:solidFill>
              <a:latin typeface="Calibri"/>
            </a:endParaRPr>
          </a:p>
        </p:txBody>
      </p:sp>
      <p:sp>
        <p:nvSpPr>
          <p:cNvPr id="11" name="Title 1">
            <a:extLst>
              <a:ext uri="{FF2B5EF4-FFF2-40B4-BE49-F238E27FC236}">
                <a16:creationId xmlns:a16="http://schemas.microsoft.com/office/drawing/2014/main" id="{78CCAF10-F1A1-273F-91A0-7FE0AF2B70DD}"/>
              </a:ext>
            </a:extLst>
          </p:cNvPr>
          <p:cNvSpPr txBox="1">
            <a:spLocks/>
          </p:cNvSpPr>
          <p:nvPr/>
        </p:nvSpPr>
        <p:spPr>
          <a:xfrm>
            <a:off x="448887" y="91124"/>
            <a:ext cx="11294226" cy="594833"/>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defRPr/>
            </a:pPr>
            <a:r>
              <a:rPr lang="en-US" sz="2400" b="1" dirty="0">
                <a:solidFill>
                  <a:prstClr val="black"/>
                </a:solidFill>
                <a:latin typeface="Calibri"/>
              </a:rPr>
              <a:t>Inundation Analysis – No Significant Crop Inundation Detected</a:t>
            </a:r>
            <a:endParaRPr kumimoji="0" lang="en-US" sz="2400" b="0" i="0" u="none" strike="noStrike" kern="1200" cap="none" spc="0" normalizeH="0" baseline="0" noProof="0" dirty="0">
              <a:ln>
                <a:noFill/>
              </a:ln>
              <a:solidFill>
                <a:prstClr val="black"/>
              </a:solidFill>
              <a:effectLst/>
              <a:uLnTx/>
              <a:uFillTx/>
              <a:latin typeface="Calibri"/>
              <a:ea typeface="+mj-ea"/>
              <a:cs typeface="+mj-cs"/>
            </a:endParaRPr>
          </a:p>
        </p:txBody>
      </p:sp>
      <p:sp>
        <p:nvSpPr>
          <p:cNvPr id="15" name="TextBox 14">
            <a:extLst>
              <a:ext uri="{FF2B5EF4-FFF2-40B4-BE49-F238E27FC236}">
                <a16:creationId xmlns:a16="http://schemas.microsoft.com/office/drawing/2014/main" id="{D073E948-A58C-6C6A-68D1-122BCF59AAD9}"/>
              </a:ext>
            </a:extLst>
          </p:cNvPr>
          <p:cNvSpPr txBox="1"/>
          <p:nvPr/>
        </p:nvSpPr>
        <p:spPr>
          <a:xfrm>
            <a:off x="10669412" y="5088622"/>
            <a:ext cx="1144397" cy="830997"/>
          </a:xfrm>
          <a:prstGeom prst="rect">
            <a:avLst/>
          </a:prstGeom>
          <a:noFill/>
          <a:ln w="19050">
            <a:solidFill>
              <a:srgbClr val="FF0000"/>
            </a:solidFill>
          </a:ln>
        </p:spPr>
        <p:txBody>
          <a:bodyPr wrap="square">
            <a:spAutoFit/>
          </a:bodyPr>
          <a:lstStyle/>
          <a:p>
            <a:r>
              <a:rPr lang="en-US" sz="1200" dirty="0">
                <a:effectLst/>
                <a:latin typeface="+mn-lt"/>
                <a:ea typeface="Aptos" panose="020B0004020202020204" pitchFamily="34" charset="0"/>
                <a:cs typeface="Aptos" panose="020B0004020202020204" pitchFamily="34" charset="0"/>
              </a:rPr>
              <a:t>Negative post-event MNDWI indicates no standing water.</a:t>
            </a:r>
          </a:p>
        </p:txBody>
      </p:sp>
      <p:sp>
        <p:nvSpPr>
          <p:cNvPr id="19" name="TextBox 18">
            <a:extLst>
              <a:ext uri="{FF2B5EF4-FFF2-40B4-BE49-F238E27FC236}">
                <a16:creationId xmlns:a16="http://schemas.microsoft.com/office/drawing/2014/main" id="{84D67F9D-343E-E55A-E668-556A4A06592A}"/>
              </a:ext>
            </a:extLst>
          </p:cNvPr>
          <p:cNvSpPr txBox="1"/>
          <p:nvPr/>
        </p:nvSpPr>
        <p:spPr>
          <a:xfrm>
            <a:off x="0" y="4112327"/>
            <a:ext cx="1544514" cy="646331"/>
          </a:xfrm>
          <a:prstGeom prst="rect">
            <a:avLst/>
          </a:prstGeom>
          <a:noFill/>
        </p:spPr>
        <p:txBody>
          <a:bodyPr wrap="square">
            <a:spAutoFit/>
          </a:bodyPr>
          <a:lstStyle/>
          <a:p>
            <a:pPr algn="ctr"/>
            <a:r>
              <a:rPr lang="en-US" sz="1200" dirty="0"/>
              <a:t>Seminole and Decatur Counties, Georgia</a:t>
            </a:r>
            <a:endParaRPr lang="en-US" dirty="0"/>
          </a:p>
        </p:txBody>
      </p:sp>
      <p:grpSp>
        <p:nvGrpSpPr>
          <p:cNvPr id="50" name="Group 49">
            <a:extLst>
              <a:ext uri="{FF2B5EF4-FFF2-40B4-BE49-F238E27FC236}">
                <a16:creationId xmlns:a16="http://schemas.microsoft.com/office/drawing/2014/main" id="{B5F7A8E7-B935-CE50-3D0C-38A649D2D2CA}"/>
              </a:ext>
            </a:extLst>
          </p:cNvPr>
          <p:cNvGrpSpPr/>
          <p:nvPr/>
        </p:nvGrpSpPr>
        <p:grpSpPr>
          <a:xfrm>
            <a:off x="10669412" y="4112603"/>
            <a:ext cx="1597261" cy="805811"/>
            <a:chOff x="9844575" y="-1011586"/>
            <a:chExt cx="1597261" cy="805811"/>
          </a:xfrm>
        </p:grpSpPr>
        <p:grpSp>
          <p:nvGrpSpPr>
            <p:cNvPr id="27" name="Group 26">
              <a:extLst>
                <a:ext uri="{FF2B5EF4-FFF2-40B4-BE49-F238E27FC236}">
                  <a16:creationId xmlns:a16="http://schemas.microsoft.com/office/drawing/2014/main" id="{AE65A074-0820-92AB-8FC1-1633219D774A}"/>
                </a:ext>
              </a:extLst>
            </p:cNvPr>
            <p:cNvGrpSpPr/>
            <p:nvPr/>
          </p:nvGrpSpPr>
          <p:grpSpPr>
            <a:xfrm>
              <a:off x="9844575" y="-482774"/>
              <a:ext cx="1597261" cy="276999"/>
              <a:chOff x="10039350" y="2571669"/>
              <a:chExt cx="1597261" cy="276999"/>
            </a:xfrm>
          </p:grpSpPr>
          <p:sp>
            <p:nvSpPr>
              <p:cNvPr id="29" name="Rectangle 28">
                <a:extLst>
                  <a:ext uri="{FF2B5EF4-FFF2-40B4-BE49-F238E27FC236}">
                    <a16:creationId xmlns:a16="http://schemas.microsoft.com/office/drawing/2014/main" id="{F184F951-C4D8-465C-7FAA-FEFDF453EACE}"/>
                  </a:ext>
                </a:extLst>
              </p:cNvPr>
              <p:cNvSpPr/>
              <p:nvPr/>
            </p:nvSpPr>
            <p:spPr>
              <a:xfrm>
                <a:off x="10039350" y="2618094"/>
                <a:ext cx="266700" cy="184150"/>
              </a:xfrm>
              <a:prstGeom prst="rect">
                <a:avLst/>
              </a:prstGeom>
              <a:solidFill>
                <a:srgbClr val="70A801"/>
              </a:solid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TextBox 30">
                <a:extLst>
                  <a:ext uri="{FF2B5EF4-FFF2-40B4-BE49-F238E27FC236}">
                    <a16:creationId xmlns:a16="http://schemas.microsoft.com/office/drawing/2014/main" id="{336E502C-445A-D69A-10CE-45DCFAC83079}"/>
                  </a:ext>
                </a:extLst>
              </p:cNvPr>
              <p:cNvSpPr txBox="1"/>
              <p:nvPr/>
            </p:nvSpPr>
            <p:spPr>
              <a:xfrm>
                <a:off x="10287069" y="2571669"/>
                <a:ext cx="1349542" cy="276999"/>
              </a:xfrm>
              <a:prstGeom prst="rect">
                <a:avLst/>
              </a:prstGeom>
              <a:noFill/>
            </p:spPr>
            <p:txBody>
              <a:bodyPr wrap="square" rtlCol="0">
                <a:spAutoFit/>
              </a:bodyPr>
              <a:lstStyle/>
              <a:p>
                <a:r>
                  <a:rPr lang="en-US" sz="1200" dirty="0"/>
                  <a:t>Peanuts</a:t>
                </a:r>
              </a:p>
            </p:txBody>
          </p:sp>
        </p:grpSp>
        <p:grpSp>
          <p:nvGrpSpPr>
            <p:cNvPr id="35" name="Group 34">
              <a:extLst>
                <a:ext uri="{FF2B5EF4-FFF2-40B4-BE49-F238E27FC236}">
                  <a16:creationId xmlns:a16="http://schemas.microsoft.com/office/drawing/2014/main" id="{56D80252-2485-8ECC-FEAC-97F0C8E99BDE}"/>
                </a:ext>
              </a:extLst>
            </p:cNvPr>
            <p:cNvGrpSpPr/>
            <p:nvPr/>
          </p:nvGrpSpPr>
          <p:grpSpPr>
            <a:xfrm>
              <a:off x="9844575" y="-1011586"/>
              <a:ext cx="1597261" cy="276999"/>
              <a:chOff x="10039350" y="1962923"/>
              <a:chExt cx="1597261" cy="276999"/>
            </a:xfrm>
          </p:grpSpPr>
          <p:sp>
            <p:nvSpPr>
              <p:cNvPr id="37" name="Rectangle 36">
                <a:extLst>
                  <a:ext uri="{FF2B5EF4-FFF2-40B4-BE49-F238E27FC236}">
                    <a16:creationId xmlns:a16="http://schemas.microsoft.com/office/drawing/2014/main" id="{92761710-290A-9228-839A-4DCD4EA3CEAD}"/>
                  </a:ext>
                </a:extLst>
              </p:cNvPr>
              <p:cNvSpPr/>
              <p:nvPr/>
            </p:nvSpPr>
            <p:spPr>
              <a:xfrm>
                <a:off x="10039350" y="2009348"/>
                <a:ext cx="266700" cy="184150"/>
              </a:xfrm>
              <a:prstGeom prst="rect">
                <a:avLst/>
              </a:prstGeom>
              <a:solidFill>
                <a:srgbClr val="FCD82D"/>
              </a:solid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TextBox 38">
                <a:extLst>
                  <a:ext uri="{FF2B5EF4-FFF2-40B4-BE49-F238E27FC236}">
                    <a16:creationId xmlns:a16="http://schemas.microsoft.com/office/drawing/2014/main" id="{A61B0656-755C-7161-6208-D87CB9BDFDE5}"/>
                  </a:ext>
                </a:extLst>
              </p:cNvPr>
              <p:cNvSpPr txBox="1"/>
              <p:nvPr/>
            </p:nvSpPr>
            <p:spPr>
              <a:xfrm>
                <a:off x="10287069" y="1962923"/>
                <a:ext cx="1349542" cy="276999"/>
              </a:xfrm>
              <a:prstGeom prst="rect">
                <a:avLst/>
              </a:prstGeom>
              <a:noFill/>
            </p:spPr>
            <p:txBody>
              <a:bodyPr wrap="square" rtlCol="0">
                <a:spAutoFit/>
              </a:bodyPr>
              <a:lstStyle/>
              <a:p>
                <a:r>
                  <a:rPr lang="en-US" sz="1200" dirty="0"/>
                  <a:t>Corn</a:t>
                </a:r>
              </a:p>
            </p:txBody>
          </p:sp>
        </p:grpSp>
        <p:grpSp>
          <p:nvGrpSpPr>
            <p:cNvPr id="40" name="Group 39">
              <a:extLst>
                <a:ext uri="{FF2B5EF4-FFF2-40B4-BE49-F238E27FC236}">
                  <a16:creationId xmlns:a16="http://schemas.microsoft.com/office/drawing/2014/main" id="{5FAE33E7-D96A-E265-6EFB-67BC9F8C1742}"/>
                </a:ext>
              </a:extLst>
            </p:cNvPr>
            <p:cNvGrpSpPr/>
            <p:nvPr/>
          </p:nvGrpSpPr>
          <p:grpSpPr>
            <a:xfrm>
              <a:off x="9844575" y="-747180"/>
              <a:ext cx="1597261" cy="276999"/>
              <a:chOff x="10039350" y="2267296"/>
              <a:chExt cx="1597261" cy="276999"/>
            </a:xfrm>
          </p:grpSpPr>
          <p:sp>
            <p:nvSpPr>
              <p:cNvPr id="42" name="Rectangle 41">
                <a:extLst>
                  <a:ext uri="{FF2B5EF4-FFF2-40B4-BE49-F238E27FC236}">
                    <a16:creationId xmlns:a16="http://schemas.microsoft.com/office/drawing/2014/main" id="{F7CA28A2-E08C-418B-C9DA-0D62F42B5B0E}"/>
                  </a:ext>
                </a:extLst>
              </p:cNvPr>
              <p:cNvSpPr/>
              <p:nvPr/>
            </p:nvSpPr>
            <p:spPr>
              <a:xfrm>
                <a:off x="10039350" y="2313721"/>
                <a:ext cx="266700" cy="184150"/>
              </a:xfrm>
              <a:prstGeom prst="rect">
                <a:avLst/>
              </a:prstGeom>
              <a:solidFill>
                <a:srgbClr val="FF0000"/>
              </a:solid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 name="TextBox 42">
                <a:extLst>
                  <a:ext uri="{FF2B5EF4-FFF2-40B4-BE49-F238E27FC236}">
                    <a16:creationId xmlns:a16="http://schemas.microsoft.com/office/drawing/2014/main" id="{8D6FC047-7943-FF40-7D58-5CC012C6E566}"/>
                  </a:ext>
                </a:extLst>
              </p:cNvPr>
              <p:cNvSpPr txBox="1"/>
              <p:nvPr/>
            </p:nvSpPr>
            <p:spPr>
              <a:xfrm>
                <a:off x="10287069" y="2267296"/>
                <a:ext cx="1349542" cy="276999"/>
              </a:xfrm>
              <a:prstGeom prst="rect">
                <a:avLst/>
              </a:prstGeom>
              <a:noFill/>
            </p:spPr>
            <p:txBody>
              <a:bodyPr wrap="square" rtlCol="0">
                <a:spAutoFit/>
              </a:bodyPr>
              <a:lstStyle/>
              <a:p>
                <a:r>
                  <a:rPr lang="en-US" sz="1200" dirty="0"/>
                  <a:t>Cotton</a:t>
                </a:r>
              </a:p>
            </p:txBody>
          </p:sp>
        </p:grpSp>
      </p:grpSp>
    </p:spTree>
    <p:extLst>
      <p:ext uri="{BB962C8B-B14F-4D97-AF65-F5344CB8AC3E}">
        <p14:creationId xmlns:p14="http://schemas.microsoft.com/office/powerpoint/2010/main" val="64704680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B10C81-15F0-3BEE-7530-903EAC44876D}"/>
            </a:ext>
          </a:extLst>
        </p:cNvPr>
        <p:cNvGrpSpPr/>
        <p:nvPr/>
      </p:nvGrpSpPr>
      <p:grpSpPr>
        <a:xfrm>
          <a:off x="0" y="0"/>
          <a:ext cx="0" cy="0"/>
          <a:chOff x="0" y="0"/>
          <a:chExt cx="0" cy="0"/>
        </a:xfrm>
      </p:grpSpPr>
      <p:pic>
        <p:nvPicPr>
          <p:cNvPr id="21" name="Picture 20">
            <a:extLst>
              <a:ext uri="{FF2B5EF4-FFF2-40B4-BE49-F238E27FC236}">
                <a16:creationId xmlns:a16="http://schemas.microsoft.com/office/drawing/2014/main" id="{65A78788-CF8D-0BCB-61F6-BE00FAE0D02F}"/>
              </a:ext>
            </a:extLst>
          </p:cNvPr>
          <p:cNvPicPr>
            <a:picLocks noChangeAspect="1"/>
          </p:cNvPicPr>
          <p:nvPr/>
        </p:nvPicPr>
        <p:blipFill>
          <a:blip r:embed="rId2"/>
          <a:stretch>
            <a:fillRect/>
          </a:stretch>
        </p:blipFill>
        <p:spPr>
          <a:xfrm>
            <a:off x="318647" y="790168"/>
            <a:ext cx="3753142" cy="2783395"/>
          </a:xfrm>
          <a:prstGeom prst="rect">
            <a:avLst/>
          </a:prstGeom>
          <a:ln>
            <a:solidFill>
              <a:schemeClr val="tx1"/>
            </a:solidFill>
          </a:ln>
        </p:spPr>
      </p:pic>
      <p:pic>
        <p:nvPicPr>
          <p:cNvPr id="45" name="Picture 44">
            <a:extLst>
              <a:ext uri="{FF2B5EF4-FFF2-40B4-BE49-F238E27FC236}">
                <a16:creationId xmlns:a16="http://schemas.microsoft.com/office/drawing/2014/main" id="{93CB70FA-CF59-218A-3706-169CB416D4E9}"/>
              </a:ext>
            </a:extLst>
          </p:cNvPr>
          <p:cNvPicPr>
            <a:picLocks noChangeAspect="1"/>
          </p:cNvPicPr>
          <p:nvPr/>
        </p:nvPicPr>
        <p:blipFill>
          <a:blip r:embed="rId3"/>
          <a:stretch>
            <a:fillRect/>
          </a:stretch>
        </p:blipFill>
        <p:spPr>
          <a:xfrm>
            <a:off x="8132786" y="789869"/>
            <a:ext cx="3767266" cy="2783694"/>
          </a:xfrm>
          <a:prstGeom prst="rect">
            <a:avLst/>
          </a:prstGeom>
          <a:ln>
            <a:solidFill>
              <a:schemeClr val="tx1"/>
            </a:solidFill>
          </a:ln>
        </p:spPr>
      </p:pic>
      <p:pic>
        <p:nvPicPr>
          <p:cNvPr id="47" name="Picture 46">
            <a:extLst>
              <a:ext uri="{FF2B5EF4-FFF2-40B4-BE49-F238E27FC236}">
                <a16:creationId xmlns:a16="http://schemas.microsoft.com/office/drawing/2014/main" id="{F5422EF5-329D-2345-BD59-1A937F3614AF}"/>
              </a:ext>
            </a:extLst>
          </p:cNvPr>
          <p:cNvPicPr>
            <a:picLocks noChangeAspect="1"/>
          </p:cNvPicPr>
          <p:nvPr/>
        </p:nvPicPr>
        <p:blipFill>
          <a:blip r:embed="rId4"/>
          <a:stretch>
            <a:fillRect/>
          </a:stretch>
        </p:blipFill>
        <p:spPr>
          <a:xfrm>
            <a:off x="4221813" y="789868"/>
            <a:ext cx="3760950" cy="2783695"/>
          </a:xfrm>
          <a:prstGeom prst="rect">
            <a:avLst/>
          </a:prstGeom>
          <a:ln>
            <a:solidFill>
              <a:schemeClr val="tx1"/>
            </a:solidFill>
          </a:ln>
        </p:spPr>
      </p:pic>
      <p:pic>
        <p:nvPicPr>
          <p:cNvPr id="14" name="Picture 13">
            <a:extLst>
              <a:ext uri="{FF2B5EF4-FFF2-40B4-BE49-F238E27FC236}">
                <a16:creationId xmlns:a16="http://schemas.microsoft.com/office/drawing/2014/main" id="{557640A5-265A-F86C-2F9F-65A36F83785E}"/>
              </a:ext>
            </a:extLst>
          </p:cNvPr>
          <p:cNvPicPr>
            <a:picLocks noChangeAspect="1"/>
          </p:cNvPicPr>
          <p:nvPr/>
        </p:nvPicPr>
        <p:blipFill>
          <a:blip r:embed="rId5"/>
          <a:stretch>
            <a:fillRect/>
          </a:stretch>
        </p:blipFill>
        <p:spPr>
          <a:xfrm>
            <a:off x="7633381" y="4112327"/>
            <a:ext cx="2857899" cy="2543530"/>
          </a:xfrm>
          <a:prstGeom prst="rect">
            <a:avLst/>
          </a:prstGeom>
        </p:spPr>
      </p:pic>
      <p:pic>
        <p:nvPicPr>
          <p:cNvPr id="9" name="Picture 8">
            <a:extLst>
              <a:ext uri="{FF2B5EF4-FFF2-40B4-BE49-F238E27FC236}">
                <a16:creationId xmlns:a16="http://schemas.microsoft.com/office/drawing/2014/main" id="{492F0E89-4E4A-9438-9D4E-6CE2AF9B0074}"/>
              </a:ext>
            </a:extLst>
          </p:cNvPr>
          <p:cNvPicPr>
            <a:picLocks noChangeAspect="1"/>
          </p:cNvPicPr>
          <p:nvPr/>
        </p:nvPicPr>
        <p:blipFill>
          <a:blip r:embed="rId6"/>
          <a:stretch>
            <a:fillRect/>
          </a:stretch>
        </p:blipFill>
        <p:spPr>
          <a:xfrm>
            <a:off x="1492050" y="4112327"/>
            <a:ext cx="2857899" cy="2553056"/>
          </a:xfrm>
          <a:prstGeom prst="rect">
            <a:avLst/>
          </a:prstGeom>
        </p:spPr>
      </p:pic>
      <p:pic>
        <p:nvPicPr>
          <p:cNvPr id="4" name="Picture 3">
            <a:extLst>
              <a:ext uri="{FF2B5EF4-FFF2-40B4-BE49-F238E27FC236}">
                <a16:creationId xmlns:a16="http://schemas.microsoft.com/office/drawing/2014/main" id="{CBD9E55D-1D2A-5A87-49B8-9741358C14AE}"/>
              </a:ext>
            </a:extLst>
          </p:cNvPr>
          <p:cNvPicPr>
            <a:picLocks noChangeAspect="1"/>
          </p:cNvPicPr>
          <p:nvPr/>
        </p:nvPicPr>
        <p:blipFill>
          <a:blip r:embed="rId7"/>
          <a:stretch>
            <a:fillRect/>
          </a:stretch>
        </p:blipFill>
        <p:spPr>
          <a:xfrm>
            <a:off x="4593352" y="4112327"/>
            <a:ext cx="2857899" cy="2553056"/>
          </a:xfrm>
          <a:prstGeom prst="rect">
            <a:avLst/>
          </a:prstGeom>
        </p:spPr>
      </p:pic>
      <p:pic>
        <p:nvPicPr>
          <p:cNvPr id="2" name="Picture 1" descr="Alabama County Map">
            <a:extLst>
              <a:ext uri="{FF2B5EF4-FFF2-40B4-BE49-F238E27FC236}">
                <a16:creationId xmlns:a16="http://schemas.microsoft.com/office/drawing/2014/main" id="{2FE7067B-8B2F-7FCE-0606-50C5E68923D3}"/>
              </a:ext>
            </a:extLst>
          </p:cNvPr>
          <p:cNvPicPr>
            <a:picLocks noChangeAspect="1"/>
          </p:cNvPicPr>
          <p:nvPr/>
        </p:nvPicPr>
        <p:blipFill>
          <a:blip r:embed="rId8"/>
          <a:stretch>
            <a:fillRect/>
          </a:stretch>
        </p:blipFill>
        <p:spPr>
          <a:xfrm>
            <a:off x="318647" y="4641415"/>
            <a:ext cx="906257" cy="1346239"/>
          </a:xfrm>
          <a:prstGeom prst="rect">
            <a:avLst/>
          </a:prstGeom>
        </p:spPr>
      </p:pic>
      <p:sp>
        <p:nvSpPr>
          <p:cNvPr id="16" name="TextBox 15">
            <a:extLst>
              <a:ext uri="{FF2B5EF4-FFF2-40B4-BE49-F238E27FC236}">
                <a16:creationId xmlns:a16="http://schemas.microsoft.com/office/drawing/2014/main" id="{1068046E-EC1F-3768-451B-56C1A435D3EB}"/>
              </a:ext>
            </a:extLst>
          </p:cNvPr>
          <p:cNvSpPr txBox="1"/>
          <p:nvPr/>
        </p:nvSpPr>
        <p:spPr>
          <a:xfrm>
            <a:off x="4228342" y="3608006"/>
            <a:ext cx="3777361" cy="261610"/>
          </a:xfrm>
          <a:prstGeom prst="rect">
            <a:avLst/>
          </a:prstGeom>
          <a:noFill/>
        </p:spPr>
        <p:txBody>
          <a:bodyPr wrap="square">
            <a:spAutoFit/>
          </a:bodyPr>
          <a:lstStyle/>
          <a:p>
            <a:pPr algn="ctr"/>
            <a:r>
              <a:rPr lang="en-US" sz="1100" dirty="0"/>
              <a:t>CDL 2025</a:t>
            </a:r>
          </a:p>
        </p:txBody>
      </p:sp>
      <p:sp>
        <p:nvSpPr>
          <p:cNvPr id="24" name="TextBox 23">
            <a:extLst>
              <a:ext uri="{FF2B5EF4-FFF2-40B4-BE49-F238E27FC236}">
                <a16:creationId xmlns:a16="http://schemas.microsoft.com/office/drawing/2014/main" id="{FF90674B-30CD-1A95-0A52-C7369C496AD1}"/>
              </a:ext>
            </a:extLst>
          </p:cNvPr>
          <p:cNvSpPr txBox="1"/>
          <p:nvPr/>
        </p:nvSpPr>
        <p:spPr>
          <a:xfrm>
            <a:off x="8081503" y="3608006"/>
            <a:ext cx="3818549" cy="261610"/>
          </a:xfrm>
          <a:prstGeom prst="rect">
            <a:avLst/>
          </a:prstGeom>
          <a:noFill/>
        </p:spPr>
        <p:txBody>
          <a:bodyPr wrap="square">
            <a:spAutoFit/>
          </a:bodyPr>
          <a:lstStyle/>
          <a:p>
            <a:pPr algn="ctr"/>
            <a:r>
              <a:rPr lang="en-US" sz="1100" dirty="0"/>
              <a:t>Post-Event: Sentinel-2 SR median composite (Oct 9–19, 2026)</a:t>
            </a:r>
          </a:p>
        </p:txBody>
      </p:sp>
      <p:sp>
        <p:nvSpPr>
          <p:cNvPr id="26" name="TextBox 25">
            <a:extLst>
              <a:ext uri="{FF2B5EF4-FFF2-40B4-BE49-F238E27FC236}">
                <a16:creationId xmlns:a16="http://schemas.microsoft.com/office/drawing/2014/main" id="{CE7A35A9-ED97-406F-97FC-94281949CF6D}"/>
              </a:ext>
            </a:extLst>
          </p:cNvPr>
          <p:cNvSpPr txBox="1"/>
          <p:nvPr/>
        </p:nvSpPr>
        <p:spPr>
          <a:xfrm>
            <a:off x="296130" y="3608006"/>
            <a:ext cx="3873017" cy="261610"/>
          </a:xfrm>
          <a:prstGeom prst="rect">
            <a:avLst/>
          </a:prstGeom>
          <a:noFill/>
        </p:spPr>
        <p:txBody>
          <a:bodyPr wrap="square">
            <a:spAutoFit/>
          </a:bodyPr>
          <a:lstStyle/>
          <a:p>
            <a:pPr algn="ctr"/>
            <a:r>
              <a:rPr lang="en-US" sz="1100" dirty="0"/>
              <a:t>Pre-Event: Sentinel-2 SR median composite (Sep 1–Oct 1, 2026)</a:t>
            </a:r>
          </a:p>
        </p:txBody>
      </p:sp>
      <p:sp>
        <p:nvSpPr>
          <p:cNvPr id="28" name="Rectangle 27">
            <a:extLst>
              <a:ext uri="{FF2B5EF4-FFF2-40B4-BE49-F238E27FC236}">
                <a16:creationId xmlns:a16="http://schemas.microsoft.com/office/drawing/2014/main" id="{C8AD9761-3704-38D0-5CD2-EC90F39B3837}"/>
              </a:ext>
            </a:extLst>
          </p:cNvPr>
          <p:cNvSpPr/>
          <p:nvPr/>
        </p:nvSpPr>
        <p:spPr>
          <a:xfrm>
            <a:off x="3822265" y="6268198"/>
            <a:ext cx="391847" cy="173736"/>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29">
            <a:extLst>
              <a:ext uri="{FF2B5EF4-FFF2-40B4-BE49-F238E27FC236}">
                <a16:creationId xmlns:a16="http://schemas.microsoft.com/office/drawing/2014/main" id="{80FC742D-8F6E-2027-621D-32332F9F9D9C}"/>
              </a:ext>
            </a:extLst>
          </p:cNvPr>
          <p:cNvSpPr/>
          <p:nvPr/>
        </p:nvSpPr>
        <p:spPr>
          <a:xfrm>
            <a:off x="6923567" y="6267989"/>
            <a:ext cx="391847" cy="173736"/>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31">
            <a:extLst>
              <a:ext uri="{FF2B5EF4-FFF2-40B4-BE49-F238E27FC236}">
                <a16:creationId xmlns:a16="http://schemas.microsoft.com/office/drawing/2014/main" id="{029805CD-8967-87EB-3139-0BA8456FE4D8}"/>
              </a:ext>
            </a:extLst>
          </p:cNvPr>
          <p:cNvSpPr/>
          <p:nvPr/>
        </p:nvSpPr>
        <p:spPr>
          <a:xfrm>
            <a:off x="9979260" y="6267989"/>
            <a:ext cx="391847" cy="173736"/>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33" name="Straight Arrow Connector 32">
            <a:extLst>
              <a:ext uri="{FF2B5EF4-FFF2-40B4-BE49-F238E27FC236}">
                <a16:creationId xmlns:a16="http://schemas.microsoft.com/office/drawing/2014/main" id="{EFEAD4EA-4BA9-256B-BD60-3E7824DBF661}"/>
              </a:ext>
            </a:extLst>
          </p:cNvPr>
          <p:cNvCxnSpPr>
            <a:cxnSpLocks/>
            <a:stCxn id="57" idx="4"/>
          </p:cNvCxnSpPr>
          <p:nvPr/>
        </p:nvCxnSpPr>
        <p:spPr>
          <a:xfrm>
            <a:off x="5937753" y="1893799"/>
            <a:ext cx="420921" cy="2190813"/>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41" name="Straight Arrow Connector 40">
            <a:extLst>
              <a:ext uri="{FF2B5EF4-FFF2-40B4-BE49-F238E27FC236}">
                <a16:creationId xmlns:a16="http://schemas.microsoft.com/office/drawing/2014/main" id="{A451F315-073E-FE38-59B7-B2DA271285F8}"/>
              </a:ext>
            </a:extLst>
          </p:cNvPr>
          <p:cNvCxnSpPr>
            <a:cxnSpLocks/>
            <a:stCxn id="59" idx="3"/>
          </p:cNvCxnSpPr>
          <p:nvPr/>
        </p:nvCxnSpPr>
        <p:spPr>
          <a:xfrm flipH="1">
            <a:off x="4144391" y="2254349"/>
            <a:ext cx="1957954" cy="1828022"/>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44" name="Straight Arrow Connector 43">
            <a:extLst>
              <a:ext uri="{FF2B5EF4-FFF2-40B4-BE49-F238E27FC236}">
                <a16:creationId xmlns:a16="http://schemas.microsoft.com/office/drawing/2014/main" id="{16F92424-A568-B521-7954-7D2D88CE7401}"/>
              </a:ext>
            </a:extLst>
          </p:cNvPr>
          <p:cNvCxnSpPr>
            <a:cxnSpLocks/>
            <a:stCxn id="49" idx="4"/>
          </p:cNvCxnSpPr>
          <p:nvPr/>
        </p:nvCxnSpPr>
        <p:spPr>
          <a:xfrm>
            <a:off x="7451252" y="1869536"/>
            <a:ext cx="720476" cy="2231888"/>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51" name="TextBox 50">
            <a:extLst>
              <a:ext uri="{FF2B5EF4-FFF2-40B4-BE49-F238E27FC236}">
                <a16:creationId xmlns:a16="http://schemas.microsoft.com/office/drawing/2014/main" id="{543CD4D1-888F-EFB9-9D54-30F6D6B06996}"/>
              </a:ext>
            </a:extLst>
          </p:cNvPr>
          <p:cNvSpPr txBox="1"/>
          <p:nvPr/>
        </p:nvSpPr>
        <p:spPr>
          <a:xfrm>
            <a:off x="5301532" y="3837266"/>
            <a:ext cx="1380266" cy="338554"/>
          </a:xfrm>
          <a:prstGeom prst="rect">
            <a:avLst/>
          </a:prstGeom>
          <a:noFill/>
        </p:spPr>
        <p:txBody>
          <a:bodyPr wrap="square">
            <a:spAutoFit/>
          </a:bodyPr>
          <a:lstStyle/>
          <a:p>
            <a:pPr algn="ctr"/>
            <a:r>
              <a:rPr lang="en-US" sz="1600" b="1" dirty="0"/>
              <a:t>Corn</a:t>
            </a:r>
          </a:p>
        </p:txBody>
      </p:sp>
      <p:sp>
        <p:nvSpPr>
          <p:cNvPr id="53" name="TextBox 52">
            <a:extLst>
              <a:ext uri="{FF2B5EF4-FFF2-40B4-BE49-F238E27FC236}">
                <a16:creationId xmlns:a16="http://schemas.microsoft.com/office/drawing/2014/main" id="{DBDFA5E1-4F9B-FDD4-4961-9E6364825749}"/>
              </a:ext>
            </a:extLst>
          </p:cNvPr>
          <p:cNvSpPr txBox="1"/>
          <p:nvPr/>
        </p:nvSpPr>
        <p:spPr>
          <a:xfrm>
            <a:off x="2234697" y="3837266"/>
            <a:ext cx="1380266" cy="338554"/>
          </a:xfrm>
          <a:prstGeom prst="rect">
            <a:avLst/>
          </a:prstGeom>
          <a:noFill/>
        </p:spPr>
        <p:txBody>
          <a:bodyPr wrap="square">
            <a:spAutoFit/>
          </a:bodyPr>
          <a:lstStyle/>
          <a:p>
            <a:pPr algn="ctr"/>
            <a:r>
              <a:rPr lang="en-US" sz="1600" b="1" dirty="0"/>
              <a:t>Cotton</a:t>
            </a:r>
          </a:p>
        </p:txBody>
      </p:sp>
      <p:sp>
        <p:nvSpPr>
          <p:cNvPr id="55" name="TextBox 54">
            <a:extLst>
              <a:ext uri="{FF2B5EF4-FFF2-40B4-BE49-F238E27FC236}">
                <a16:creationId xmlns:a16="http://schemas.microsoft.com/office/drawing/2014/main" id="{18915737-4105-5665-D413-F17D7ED29E70}"/>
              </a:ext>
            </a:extLst>
          </p:cNvPr>
          <p:cNvSpPr txBox="1"/>
          <p:nvPr/>
        </p:nvSpPr>
        <p:spPr>
          <a:xfrm>
            <a:off x="8377894" y="3837266"/>
            <a:ext cx="1380266" cy="338554"/>
          </a:xfrm>
          <a:prstGeom prst="rect">
            <a:avLst/>
          </a:prstGeom>
          <a:noFill/>
        </p:spPr>
        <p:txBody>
          <a:bodyPr wrap="square">
            <a:spAutoFit/>
          </a:bodyPr>
          <a:lstStyle/>
          <a:p>
            <a:pPr algn="ctr"/>
            <a:r>
              <a:rPr lang="en-US" sz="1600" b="1" dirty="0"/>
              <a:t>Peanuts</a:t>
            </a:r>
          </a:p>
        </p:txBody>
      </p:sp>
      <p:sp>
        <p:nvSpPr>
          <p:cNvPr id="7" name="Star: 5 Points 6">
            <a:extLst>
              <a:ext uri="{FF2B5EF4-FFF2-40B4-BE49-F238E27FC236}">
                <a16:creationId xmlns:a16="http://schemas.microsoft.com/office/drawing/2014/main" id="{DA44AC3B-E217-3349-B829-A87FCA6744AF}"/>
              </a:ext>
            </a:extLst>
          </p:cNvPr>
          <p:cNvSpPr/>
          <p:nvPr/>
        </p:nvSpPr>
        <p:spPr>
          <a:xfrm>
            <a:off x="928272" y="5638500"/>
            <a:ext cx="150432" cy="143069"/>
          </a:xfrm>
          <a:prstGeom prst="star5">
            <a:avLst/>
          </a:prstGeom>
          <a:solidFill>
            <a:srgbClr val="FF0000"/>
          </a:solidFill>
          <a:ln w="127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lide Number Placeholder 3">
            <a:extLst>
              <a:ext uri="{FF2B5EF4-FFF2-40B4-BE49-F238E27FC236}">
                <a16:creationId xmlns:a16="http://schemas.microsoft.com/office/drawing/2014/main" id="{B5EB5F13-DAE7-12C9-D805-99DFEB942AB5}"/>
              </a:ext>
            </a:extLst>
          </p:cNvPr>
          <p:cNvSpPr txBox="1">
            <a:spLocks/>
          </p:cNvSpPr>
          <p:nvPr/>
        </p:nvSpPr>
        <p:spPr>
          <a:xfrm>
            <a:off x="11636611" y="91124"/>
            <a:ext cx="488887" cy="419477"/>
          </a:xfrm>
          <a:prstGeom prst="rect">
            <a:avLst/>
          </a:prstGeom>
        </p:spPr>
        <p:txBody>
          <a:bodyPr/>
          <a:lstStyle>
            <a:defPPr>
              <a:defRPr lang="en-US"/>
            </a:defPPr>
            <a:lvl1pPr marL="0" algn="l" defTabSz="914400" rtl="0" eaLnBrk="1" latinLnBrk="0" hangingPunct="1">
              <a:defRPr sz="16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734A15CE-9D31-44FE-A4A3-3DFF052127A3}" type="slidenum">
              <a:rPr lang="en-US" smtClean="0">
                <a:solidFill>
                  <a:prstClr val="black">
                    <a:tint val="75000"/>
                  </a:prstClr>
                </a:solidFill>
                <a:latin typeface="Calibri"/>
              </a:rPr>
              <a:pPr algn="r">
                <a:defRPr/>
              </a:pPr>
              <a:t>11</a:t>
            </a:fld>
            <a:endParaRPr lang="en-US" dirty="0">
              <a:solidFill>
                <a:prstClr val="black">
                  <a:tint val="75000"/>
                </a:prstClr>
              </a:solidFill>
              <a:latin typeface="Calibri"/>
            </a:endParaRPr>
          </a:p>
        </p:txBody>
      </p:sp>
      <p:sp>
        <p:nvSpPr>
          <p:cNvPr id="11" name="Title 1">
            <a:extLst>
              <a:ext uri="{FF2B5EF4-FFF2-40B4-BE49-F238E27FC236}">
                <a16:creationId xmlns:a16="http://schemas.microsoft.com/office/drawing/2014/main" id="{F53D115F-472C-1B42-8287-21CDD0F98072}"/>
              </a:ext>
            </a:extLst>
          </p:cNvPr>
          <p:cNvSpPr txBox="1">
            <a:spLocks/>
          </p:cNvSpPr>
          <p:nvPr/>
        </p:nvSpPr>
        <p:spPr>
          <a:xfrm>
            <a:off x="448887" y="91124"/>
            <a:ext cx="11294226" cy="594833"/>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defRPr/>
            </a:pPr>
            <a:r>
              <a:rPr lang="en-US" sz="2400" b="1" dirty="0">
                <a:solidFill>
                  <a:prstClr val="black"/>
                </a:solidFill>
                <a:latin typeface="Calibri"/>
              </a:rPr>
              <a:t>Inundation Analysis – No Significant Crop Inundation Detected</a:t>
            </a:r>
            <a:endParaRPr kumimoji="0" lang="en-US" sz="2400" b="0" i="0" u="none" strike="noStrike" kern="1200" cap="none" spc="0" normalizeH="0" baseline="0" noProof="0" dirty="0">
              <a:ln>
                <a:noFill/>
              </a:ln>
              <a:solidFill>
                <a:prstClr val="black"/>
              </a:solidFill>
              <a:effectLst/>
              <a:uLnTx/>
              <a:uFillTx/>
              <a:latin typeface="Calibri"/>
              <a:ea typeface="+mj-ea"/>
              <a:cs typeface="+mj-cs"/>
            </a:endParaRPr>
          </a:p>
        </p:txBody>
      </p:sp>
      <p:sp>
        <p:nvSpPr>
          <p:cNvPr id="15" name="TextBox 14">
            <a:extLst>
              <a:ext uri="{FF2B5EF4-FFF2-40B4-BE49-F238E27FC236}">
                <a16:creationId xmlns:a16="http://schemas.microsoft.com/office/drawing/2014/main" id="{2581DF84-0359-3E54-4483-C9A6EF5F5FF9}"/>
              </a:ext>
            </a:extLst>
          </p:cNvPr>
          <p:cNvSpPr txBox="1"/>
          <p:nvPr/>
        </p:nvSpPr>
        <p:spPr>
          <a:xfrm>
            <a:off x="10669412" y="5088622"/>
            <a:ext cx="1144397" cy="830997"/>
          </a:xfrm>
          <a:prstGeom prst="rect">
            <a:avLst/>
          </a:prstGeom>
          <a:noFill/>
          <a:ln w="19050">
            <a:solidFill>
              <a:srgbClr val="FF0000"/>
            </a:solidFill>
          </a:ln>
        </p:spPr>
        <p:txBody>
          <a:bodyPr wrap="square">
            <a:spAutoFit/>
          </a:bodyPr>
          <a:lstStyle/>
          <a:p>
            <a:r>
              <a:rPr lang="en-US" sz="1200" dirty="0">
                <a:effectLst/>
                <a:latin typeface="+mn-lt"/>
                <a:ea typeface="Aptos" panose="020B0004020202020204" pitchFamily="34" charset="0"/>
                <a:cs typeface="Aptos" panose="020B0004020202020204" pitchFamily="34" charset="0"/>
              </a:rPr>
              <a:t>Negative post-event MNDWI indicates no standing water.</a:t>
            </a:r>
          </a:p>
        </p:txBody>
      </p:sp>
      <p:sp>
        <p:nvSpPr>
          <p:cNvPr id="19" name="TextBox 18">
            <a:extLst>
              <a:ext uri="{FF2B5EF4-FFF2-40B4-BE49-F238E27FC236}">
                <a16:creationId xmlns:a16="http://schemas.microsoft.com/office/drawing/2014/main" id="{FEE4F2ED-04FF-0D25-4066-B49D4EEA94FC}"/>
              </a:ext>
            </a:extLst>
          </p:cNvPr>
          <p:cNvSpPr txBox="1"/>
          <p:nvPr/>
        </p:nvSpPr>
        <p:spPr>
          <a:xfrm>
            <a:off x="0" y="4112327"/>
            <a:ext cx="1544514" cy="461665"/>
          </a:xfrm>
          <a:prstGeom prst="rect">
            <a:avLst/>
          </a:prstGeom>
          <a:noFill/>
        </p:spPr>
        <p:txBody>
          <a:bodyPr wrap="square">
            <a:spAutoFit/>
          </a:bodyPr>
          <a:lstStyle/>
          <a:p>
            <a:pPr algn="ctr"/>
            <a:r>
              <a:rPr lang="en-US" sz="1200" dirty="0"/>
              <a:t>Geneva County, Alabama</a:t>
            </a:r>
            <a:endParaRPr lang="en-US" dirty="0"/>
          </a:p>
        </p:txBody>
      </p:sp>
      <p:grpSp>
        <p:nvGrpSpPr>
          <p:cNvPr id="50" name="Group 49">
            <a:extLst>
              <a:ext uri="{FF2B5EF4-FFF2-40B4-BE49-F238E27FC236}">
                <a16:creationId xmlns:a16="http://schemas.microsoft.com/office/drawing/2014/main" id="{1F6B9BCE-FE04-560A-01FB-E79E2BAAD5A3}"/>
              </a:ext>
            </a:extLst>
          </p:cNvPr>
          <p:cNvGrpSpPr/>
          <p:nvPr/>
        </p:nvGrpSpPr>
        <p:grpSpPr>
          <a:xfrm>
            <a:off x="10669412" y="4112603"/>
            <a:ext cx="1597261" cy="805811"/>
            <a:chOff x="9844575" y="-1011586"/>
            <a:chExt cx="1597261" cy="805811"/>
          </a:xfrm>
        </p:grpSpPr>
        <p:grpSp>
          <p:nvGrpSpPr>
            <p:cNvPr id="27" name="Group 26">
              <a:extLst>
                <a:ext uri="{FF2B5EF4-FFF2-40B4-BE49-F238E27FC236}">
                  <a16:creationId xmlns:a16="http://schemas.microsoft.com/office/drawing/2014/main" id="{B545986A-5E86-15D5-C879-287CCD8E86AB}"/>
                </a:ext>
              </a:extLst>
            </p:cNvPr>
            <p:cNvGrpSpPr/>
            <p:nvPr/>
          </p:nvGrpSpPr>
          <p:grpSpPr>
            <a:xfrm>
              <a:off x="9844575" y="-482774"/>
              <a:ext cx="1597261" cy="276999"/>
              <a:chOff x="10039350" y="2571669"/>
              <a:chExt cx="1597261" cy="276999"/>
            </a:xfrm>
          </p:grpSpPr>
          <p:sp>
            <p:nvSpPr>
              <p:cNvPr id="29" name="Rectangle 28">
                <a:extLst>
                  <a:ext uri="{FF2B5EF4-FFF2-40B4-BE49-F238E27FC236}">
                    <a16:creationId xmlns:a16="http://schemas.microsoft.com/office/drawing/2014/main" id="{C24326F5-1504-B75C-3FE6-5F5008B125FF}"/>
                  </a:ext>
                </a:extLst>
              </p:cNvPr>
              <p:cNvSpPr/>
              <p:nvPr/>
            </p:nvSpPr>
            <p:spPr>
              <a:xfrm>
                <a:off x="10039350" y="2618094"/>
                <a:ext cx="266700" cy="184150"/>
              </a:xfrm>
              <a:prstGeom prst="rect">
                <a:avLst/>
              </a:prstGeom>
              <a:solidFill>
                <a:srgbClr val="70A801"/>
              </a:solid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1" name="TextBox 30">
                <a:extLst>
                  <a:ext uri="{FF2B5EF4-FFF2-40B4-BE49-F238E27FC236}">
                    <a16:creationId xmlns:a16="http://schemas.microsoft.com/office/drawing/2014/main" id="{29B55BFD-3D3F-F57E-3EC9-690802CA356A}"/>
                  </a:ext>
                </a:extLst>
              </p:cNvPr>
              <p:cNvSpPr txBox="1"/>
              <p:nvPr/>
            </p:nvSpPr>
            <p:spPr>
              <a:xfrm>
                <a:off x="10287069" y="2571669"/>
                <a:ext cx="1349542" cy="276999"/>
              </a:xfrm>
              <a:prstGeom prst="rect">
                <a:avLst/>
              </a:prstGeom>
              <a:noFill/>
            </p:spPr>
            <p:txBody>
              <a:bodyPr wrap="square" rtlCol="0">
                <a:spAutoFit/>
              </a:bodyPr>
              <a:lstStyle/>
              <a:p>
                <a:r>
                  <a:rPr lang="en-US" sz="1200" dirty="0"/>
                  <a:t>Peanuts</a:t>
                </a:r>
              </a:p>
            </p:txBody>
          </p:sp>
        </p:grpSp>
        <p:grpSp>
          <p:nvGrpSpPr>
            <p:cNvPr id="35" name="Group 34">
              <a:extLst>
                <a:ext uri="{FF2B5EF4-FFF2-40B4-BE49-F238E27FC236}">
                  <a16:creationId xmlns:a16="http://schemas.microsoft.com/office/drawing/2014/main" id="{15106515-B1C5-C480-8D0E-7CA25D170209}"/>
                </a:ext>
              </a:extLst>
            </p:cNvPr>
            <p:cNvGrpSpPr/>
            <p:nvPr/>
          </p:nvGrpSpPr>
          <p:grpSpPr>
            <a:xfrm>
              <a:off x="9844575" y="-1011586"/>
              <a:ext cx="1597261" cy="276999"/>
              <a:chOff x="10039350" y="1962923"/>
              <a:chExt cx="1597261" cy="276999"/>
            </a:xfrm>
          </p:grpSpPr>
          <p:sp>
            <p:nvSpPr>
              <p:cNvPr id="37" name="Rectangle 36">
                <a:extLst>
                  <a:ext uri="{FF2B5EF4-FFF2-40B4-BE49-F238E27FC236}">
                    <a16:creationId xmlns:a16="http://schemas.microsoft.com/office/drawing/2014/main" id="{CD8B509C-90DE-8C84-A962-0652288906CD}"/>
                  </a:ext>
                </a:extLst>
              </p:cNvPr>
              <p:cNvSpPr/>
              <p:nvPr/>
            </p:nvSpPr>
            <p:spPr>
              <a:xfrm>
                <a:off x="10039350" y="2009348"/>
                <a:ext cx="266700" cy="184150"/>
              </a:xfrm>
              <a:prstGeom prst="rect">
                <a:avLst/>
              </a:prstGeom>
              <a:solidFill>
                <a:srgbClr val="FCD82D"/>
              </a:solid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TextBox 38">
                <a:extLst>
                  <a:ext uri="{FF2B5EF4-FFF2-40B4-BE49-F238E27FC236}">
                    <a16:creationId xmlns:a16="http://schemas.microsoft.com/office/drawing/2014/main" id="{78E9AA8D-450A-379F-3FC6-F576F2467492}"/>
                  </a:ext>
                </a:extLst>
              </p:cNvPr>
              <p:cNvSpPr txBox="1"/>
              <p:nvPr/>
            </p:nvSpPr>
            <p:spPr>
              <a:xfrm>
                <a:off x="10287069" y="1962923"/>
                <a:ext cx="1349542" cy="276999"/>
              </a:xfrm>
              <a:prstGeom prst="rect">
                <a:avLst/>
              </a:prstGeom>
              <a:noFill/>
            </p:spPr>
            <p:txBody>
              <a:bodyPr wrap="square" rtlCol="0">
                <a:spAutoFit/>
              </a:bodyPr>
              <a:lstStyle/>
              <a:p>
                <a:r>
                  <a:rPr lang="en-US" sz="1200" dirty="0"/>
                  <a:t>Corn</a:t>
                </a:r>
              </a:p>
            </p:txBody>
          </p:sp>
        </p:grpSp>
        <p:grpSp>
          <p:nvGrpSpPr>
            <p:cNvPr id="40" name="Group 39">
              <a:extLst>
                <a:ext uri="{FF2B5EF4-FFF2-40B4-BE49-F238E27FC236}">
                  <a16:creationId xmlns:a16="http://schemas.microsoft.com/office/drawing/2014/main" id="{6DF54E8D-5D62-514F-6D91-57B0A685303C}"/>
                </a:ext>
              </a:extLst>
            </p:cNvPr>
            <p:cNvGrpSpPr/>
            <p:nvPr/>
          </p:nvGrpSpPr>
          <p:grpSpPr>
            <a:xfrm>
              <a:off x="9844575" y="-747180"/>
              <a:ext cx="1597261" cy="276999"/>
              <a:chOff x="10039350" y="2267296"/>
              <a:chExt cx="1597261" cy="276999"/>
            </a:xfrm>
          </p:grpSpPr>
          <p:sp>
            <p:nvSpPr>
              <p:cNvPr id="42" name="Rectangle 41">
                <a:extLst>
                  <a:ext uri="{FF2B5EF4-FFF2-40B4-BE49-F238E27FC236}">
                    <a16:creationId xmlns:a16="http://schemas.microsoft.com/office/drawing/2014/main" id="{A55BB2AB-9B6F-A2CE-61D3-3D81A8806705}"/>
                  </a:ext>
                </a:extLst>
              </p:cNvPr>
              <p:cNvSpPr/>
              <p:nvPr/>
            </p:nvSpPr>
            <p:spPr>
              <a:xfrm>
                <a:off x="10039350" y="2313721"/>
                <a:ext cx="266700" cy="184150"/>
              </a:xfrm>
              <a:prstGeom prst="rect">
                <a:avLst/>
              </a:prstGeom>
              <a:solidFill>
                <a:srgbClr val="FF0000"/>
              </a:solid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 name="TextBox 42">
                <a:extLst>
                  <a:ext uri="{FF2B5EF4-FFF2-40B4-BE49-F238E27FC236}">
                    <a16:creationId xmlns:a16="http://schemas.microsoft.com/office/drawing/2014/main" id="{D494C0AA-77A7-817F-8603-2273FC0C5889}"/>
                  </a:ext>
                </a:extLst>
              </p:cNvPr>
              <p:cNvSpPr txBox="1"/>
              <p:nvPr/>
            </p:nvSpPr>
            <p:spPr>
              <a:xfrm>
                <a:off x="10287069" y="2267296"/>
                <a:ext cx="1349542" cy="276999"/>
              </a:xfrm>
              <a:prstGeom prst="rect">
                <a:avLst/>
              </a:prstGeom>
              <a:noFill/>
            </p:spPr>
            <p:txBody>
              <a:bodyPr wrap="square" rtlCol="0">
                <a:spAutoFit/>
              </a:bodyPr>
              <a:lstStyle/>
              <a:p>
                <a:r>
                  <a:rPr lang="en-US" sz="1200" dirty="0"/>
                  <a:t>Cotton</a:t>
                </a:r>
              </a:p>
            </p:txBody>
          </p:sp>
        </p:grpSp>
      </p:grpSp>
      <p:grpSp>
        <p:nvGrpSpPr>
          <p:cNvPr id="78" name="Group 77">
            <a:extLst>
              <a:ext uri="{FF2B5EF4-FFF2-40B4-BE49-F238E27FC236}">
                <a16:creationId xmlns:a16="http://schemas.microsoft.com/office/drawing/2014/main" id="{7E10D856-9773-BB73-9113-EE1CD6D94684}"/>
              </a:ext>
            </a:extLst>
          </p:cNvPr>
          <p:cNvGrpSpPr/>
          <p:nvPr/>
        </p:nvGrpSpPr>
        <p:grpSpPr>
          <a:xfrm>
            <a:off x="5739615" y="1360992"/>
            <a:ext cx="1856250" cy="939766"/>
            <a:chOff x="5739615" y="1360992"/>
            <a:chExt cx="1856250" cy="939766"/>
          </a:xfrm>
        </p:grpSpPr>
        <p:sp>
          <p:nvSpPr>
            <p:cNvPr id="49" name="Oval 48">
              <a:extLst>
                <a:ext uri="{FF2B5EF4-FFF2-40B4-BE49-F238E27FC236}">
                  <a16:creationId xmlns:a16="http://schemas.microsoft.com/office/drawing/2014/main" id="{D2EEB44E-F78E-5C7A-CEB3-F69B5ED447E8}"/>
                </a:ext>
              </a:extLst>
            </p:cNvPr>
            <p:cNvSpPr/>
            <p:nvPr/>
          </p:nvSpPr>
          <p:spPr>
            <a:xfrm>
              <a:off x="7306638" y="1360992"/>
              <a:ext cx="289227" cy="508544"/>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7" name="Oval 56">
              <a:extLst>
                <a:ext uri="{FF2B5EF4-FFF2-40B4-BE49-F238E27FC236}">
                  <a16:creationId xmlns:a16="http://schemas.microsoft.com/office/drawing/2014/main" id="{48CEB6B8-39A5-C32B-9249-15C6BC232EB3}"/>
                </a:ext>
              </a:extLst>
            </p:cNvPr>
            <p:cNvSpPr/>
            <p:nvPr/>
          </p:nvSpPr>
          <p:spPr>
            <a:xfrm>
              <a:off x="5739615" y="1435467"/>
              <a:ext cx="396275" cy="458332"/>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59" name="Oval 58">
              <a:extLst>
                <a:ext uri="{FF2B5EF4-FFF2-40B4-BE49-F238E27FC236}">
                  <a16:creationId xmlns:a16="http://schemas.microsoft.com/office/drawing/2014/main" id="{1DFCA87D-553A-C24D-5B07-4F2FB812C720}"/>
                </a:ext>
              </a:extLst>
            </p:cNvPr>
            <p:cNvSpPr/>
            <p:nvPr/>
          </p:nvSpPr>
          <p:spPr>
            <a:xfrm>
              <a:off x="6056325" y="1983858"/>
              <a:ext cx="314244" cy="316900"/>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nvGrpSpPr>
          <p:cNvPr id="79" name="Group 78">
            <a:extLst>
              <a:ext uri="{FF2B5EF4-FFF2-40B4-BE49-F238E27FC236}">
                <a16:creationId xmlns:a16="http://schemas.microsoft.com/office/drawing/2014/main" id="{703FE1C0-04B3-FE39-0D37-158BDF4AAAFC}"/>
              </a:ext>
            </a:extLst>
          </p:cNvPr>
          <p:cNvGrpSpPr/>
          <p:nvPr/>
        </p:nvGrpSpPr>
        <p:grpSpPr>
          <a:xfrm>
            <a:off x="1827756" y="1360992"/>
            <a:ext cx="1856250" cy="939766"/>
            <a:chOff x="5739615" y="1360992"/>
            <a:chExt cx="1856250" cy="939766"/>
          </a:xfrm>
        </p:grpSpPr>
        <p:sp>
          <p:nvSpPr>
            <p:cNvPr id="80" name="Oval 79">
              <a:extLst>
                <a:ext uri="{FF2B5EF4-FFF2-40B4-BE49-F238E27FC236}">
                  <a16:creationId xmlns:a16="http://schemas.microsoft.com/office/drawing/2014/main" id="{FE6A6376-CBA6-501F-0538-73F0EC83ED4E}"/>
                </a:ext>
              </a:extLst>
            </p:cNvPr>
            <p:cNvSpPr/>
            <p:nvPr/>
          </p:nvSpPr>
          <p:spPr>
            <a:xfrm>
              <a:off x="7306638" y="1360992"/>
              <a:ext cx="289227" cy="508544"/>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Oval 80">
              <a:extLst>
                <a:ext uri="{FF2B5EF4-FFF2-40B4-BE49-F238E27FC236}">
                  <a16:creationId xmlns:a16="http://schemas.microsoft.com/office/drawing/2014/main" id="{E9FC8C90-BFBF-3CBF-B2E2-0C89D15BA688}"/>
                </a:ext>
              </a:extLst>
            </p:cNvPr>
            <p:cNvSpPr/>
            <p:nvPr/>
          </p:nvSpPr>
          <p:spPr>
            <a:xfrm>
              <a:off x="5739615" y="1435467"/>
              <a:ext cx="396275" cy="458332"/>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2" name="Oval 81">
              <a:extLst>
                <a:ext uri="{FF2B5EF4-FFF2-40B4-BE49-F238E27FC236}">
                  <a16:creationId xmlns:a16="http://schemas.microsoft.com/office/drawing/2014/main" id="{A5CD95C8-F3B6-A58A-D534-F91AF35BE95E}"/>
                </a:ext>
              </a:extLst>
            </p:cNvPr>
            <p:cNvSpPr/>
            <p:nvPr/>
          </p:nvSpPr>
          <p:spPr>
            <a:xfrm>
              <a:off x="6056325" y="1983858"/>
              <a:ext cx="314244" cy="316900"/>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nvGrpSpPr>
          <p:cNvPr id="83" name="Group 82">
            <a:extLst>
              <a:ext uri="{FF2B5EF4-FFF2-40B4-BE49-F238E27FC236}">
                <a16:creationId xmlns:a16="http://schemas.microsoft.com/office/drawing/2014/main" id="{6E5D9C20-142D-7FC8-3671-A2964272B06D}"/>
              </a:ext>
            </a:extLst>
          </p:cNvPr>
          <p:cNvGrpSpPr/>
          <p:nvPr/>
        </p:nvGrpSpPr>
        <p:grpSpPr>
          <a:xfrm>
            <a:off x="9631735" y="1360992"/>
            <a:ext cx="1856250" cy="939766"/>
            <a:chOff x="5739615" y="1360992"/>
            <a:chExt cx="1856250" cy="939766"/>
          </a:xfrm>
        </p:grpSpPr>
        <p:sp>
          <p:nvSpPr>
            <p:cNvPr id="84" name="Oval 83">
              <a:extLst>
                <a:ext uri="{FF2B5EF4-FFF2-40B4-BE49-F238E27FC236}">
                  <a16:creationId xmlns:a16="http://schemas.microsoft.com/office/drawing/2014/main" id="{6988FD95-B352-A362-E2CF-A51223EFD0E7}"/>
                </a:ext>
              </a:extLst>
            </p:cNvPr>
            <p:cNvSpPr/>
            <p:nvPr/>
          </p:nvSpPr>
          <p:spPr>
            <a:xfrm>
              <a:off x="7306638" y="1360992"/>
              <a:ext cx="289227" cy="508544"/>
            </a:xfrm>
            <a:prstGeom prst="ellipse">
              <a:avLst/>
            </a:prstGeom>
            <a:no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5" name="Oval 84">
              <a:extLst>
                <a:ext uri="{FF2B5EF4-FFF2-40B4-BE49-F238E27FC236}">
                  <a16:creationId xmlns:a16="http://schemas.microsoft.com/office/drawing/2014/main" id="{58050290-799A-0BFF-7A0C-A68782CF2258}"/>
                </a:ext>
              </a:extLst>
            </p:cNvPr>
            <p:cNvSpPr/>
            <p:nvPr/>
          </p:nvSpPr>
          <p:spPr>
            <a:xfrm>
              <a:off x="5739615" y="1435467"/>
              <a:ext cx="396275" cy="458332"/>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86" name="Oval 85">
              <a:extLst>
                <a:ext uri="{FF2B5EF4-FFF2-40B4-BE49-F238E27FC236}">
                  <a16:creationId xmlns:a16="http://schemas.microsoft.com/office/drawing/2014/main" id="{193253E5-B769-83CD-81AD-A13C2CE69E22}"/>
                </a:ext>
              </a:extLst>
            </p:cNvPr>
            <p:cNvSpPr/>
            <p:nvPr/>
          </p:nvSpPr>
          <p:spPr>
            <a:xfrm>
              <a:off x="6056325" y="1983858"/>
              <a:ext cx="314244" cy="316900"/>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Tree>
    <p:extLst>
      <p:ext uri="{BB962C8B-B14F-4D97-AF65-F5344CB8AC3E}">
        <p14:creationId xmlns:p14="http://schemas.microsoft.com/office/powerpoint/2010/main" val="190559690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17802A-4093-912A-938D-6F27311DD298}"/>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9F86B7B9-8962-4418-9F9D-D0EBD564C377}"/>
              </a:ext>
            </a:extLst>
          </p:cNvPr>
          <p:cNvPicPr>
            <a:picLocks noChangeAspect="1"/>
          </p:cNvPicPr>
          <p:nvPr/>
        </p:nvPicPr>
        <p:blipFill>
          <a:blip r:embed="rId2"/>
          <a:stretch>
            <a:fillRect/>
          </a:stretch>
        </p:blipFill>
        <p:spPr>
          <a:xfrm>
            <a:off x="4561736" y="809074"/>
            <a:ext cx="3097692" cy="2764489"/>
          </a:xfrm>
          <a:prstGeom prst="rect">
            <a:avLst/>
          </a:prstGeom>
          <a:ln>
            <a:solidFill>
              <a:schemeClr val="tx1"/>
            </a:solidFill>
          </a:ln>
        </p:spPr>
      </p:pic>
      <p:pic>
        <p:nvPicPr>
          <p:cNvPr id="2" name="Picture 1" descr="Alabama County Map">
            <a:extLst>
              <a:ext uri="{FF2B5EF4-FFF2-40B4-BE49-F238E27FC236}">
                <a16:creationId xmlns:a16="http://schemas.microsoft.com/office/drawing/2014/main" id="{E7EAC7FA-C642-4EA7-F9AD-7935FE347B01}"/>
              </a:ext>
            </a:extLst>
          </p:cNvPr>
          <p:cNvPicPr>
            <a:picLocks noChangeAspect="1"/>
          </p:cNvPicPr>
          <p:nvPr/>
        </p:nvPicPr>
        <p:blipFill>
          <a:blip r:embed="rId3"/>
          <a:stretch>
            <a:fillRect/>
          </a:stretch>
        </p:blipFill>
        <p:spPr>
          <a:xfrm>
            <a:off x="318647" y="4641415"/>
            <a:ext cx="906257" cy="1346239"/>
          </a:xfrm>
          <a:prstGeom prst="rect">
            <a:avLst/>
          </a:prstGeom>
        </p:spPr>
      </p:pic>
      <p:sp>
        <p:nvSpPr>
          <p:cNvPr id="16" name="TextBox 15">
            <a:extLst>
              <a:ext uri="{FF2B5EF4-FFF2-40B4-BE49-F238E27FC236}">
                <a16:creationId xmlns:a16="http://schemas.microsoft.com/office/drawing/2014/main" id="{63BA95FA-F0A4-597A-9785-3262C5CFED3C}"/>
              </a:ext>
            </a:extLst>
          </p:cNvPr>
          <p:cNvSpPr txBox="1"/>
          <p:nvPr/>
        </p:nvSpPr>
        <p:spPr>
          <a:xfrm>
            <a:off x="4228342" y="3608006"/>
            <a:ext cx="3777361" cy="261610"/>
          </a:xfrm>
          <a:prstGeom prst="rect">
            <a:avLst/>
          </a:prstGeom>
          <a:noFill/>
        </p:spPr>
        <p:txBody>
          <a:bodyPr wrap="square">
            <a:spAutoFit/>
          </a:bodyPr>
          <a:lstStyle/>
          <a:p>
            <a:pPr algn="ctr"/>
            <a:r>
              <a:rPr lang="en-US" sz="1100" dirty="0"/>
              <a:t>CDL 2025</a:t>
            </a:r>
          </a:p>
        </p:txBody>
      </p:sp>
      <p:sp>
        <p:nvSpPr>
          <p:cNvPr id="24" name="TextBox 23">
            <a:extLst>
              <a:ext uri="{FF2B5EF4-FFF2-40B4-BE49-F238E27FC236}">
                <a16:creationId xmlns:a16="http://schemas.microsoft.com/office/drawing/2014/main" id="{F544F0E8-0969-1E71-53A6-E26CC174D6B0}"/>
              </a:ext>
            </a:extLst>
          </p:cNvPr>
          <p:cNvSpPr txBox="1"/>
          <p:nvPr/>
        </p:nvSpPr>
        <p:spPr>
          <a:xfrm>
            <a:off x="8081503" y="3608006"/>
            <a:ext cx="3818549" cy="261610"/>
          </a:xfrm>
          <a:prstGeom prst="rect">
            <a:avLst/>
          </a:prstGeom>
          <a:noFill/>
        </p:spPr>
        <p:txBody>
          <a:bodyPr wrap="square">
            <a:spAutoFit/>
          </a:bodyPr>
          <a:lstStyle/>
          <a:p>
            <a:pPr algn="ctr"/>
            <a:r>
              <a:rPr lang="en-US" sz="1100" dirty="0"/>
              <a:t>Post-Event: Sentinel-2 SR median composite (Oct 9–19, 2026)</a:t>
            </a:r>
          </a:p>
        </p:txBody>
      </p:sp>
      <p:sp>
        <p:nvSpPr>
          <p:cNvPr id="26" name="TextBox 25">
            <a:extLst>
              <a:ext uri="{FF2B5EF4-FFF2-40B4-BE49-F238E27FC236}">
                <a16:creationId xmlns:a16="http://schemas.microsoft.com/office/drawing/2014/main" id="{42A2E459-C69A-8D8E-DF9A-9315250E2037}"/>
              </a:ext>
            </a:extLst>
          </p:cNvPr>
          <p:cNvSpPr txBox="1"/>
          <p:nvPr/>
        </p:nvSpPr>
        <p:spPr>
          <a:xfrm>
            <a:off x="296130" y="3608006"/>
            <a:ext cx="3873017" cy="261610"/>
          </a:xfrm>
          <a:prstGeom prst="rect">
            <a:avLst/>
          </a:prstGeom>
          <a:noFill/>
        </p:spPr>
        <p:txBody>
          <a:bodyPr wrap="square">
            <a:spAutoFit/>
          </a:bodyPr>
          <a:lstStyle/>
          <a:p>
            <a:pPr algn="ctr"/>
            <a:r>
              <a:rPr lang="en-US" sz="1100" dirty="0"/>
              <a:t>Pre-Event: Sentinel-2 SR median composite (Sep 1–Oct 1, 2026)</a:t>
            </a:r>
          </a:p>
        </p:txBody>
      </p:sp>
      <p:cxnSp>
        <p:nvCxnSpPr>
          <p:cNvPr id="41" name="Straight Arrow Connector 40">
            <a:extLst>
              <a:ext uri="{FF2B5EF4-FFF2-40B4-BE49-F238E27FC236}">
                <a16:creationId xmlns:a16="http://schemas.microsoft.com/office/drawing/2014/main" id="{E8049BEA-4779-A6AB-54BA-5269B28C62B3}"/>
              </a:ext>
            </a:extLst>
          </p:cNvPr>
          <p:cNvCxnSpPr>
            <a:cxnSpLocks/>
            <a:stCxn id="10" idx="4"/>
            <a:endCxn id="53" idx="3"/>
          </p:cNvCxnSpPr>
          <p:nvPr/>
        </p:nvCxnSpPr>
        <p:spPr>
          <a:xfrm flipH="1">
            <a:off x="4855481" y="1927581"/>
            <a:ext cx="714026" cy="2111312"/>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grpSp>
        <p:nvGrpSpPr>
          <p:cNvPr id="36" name="Group 35">
            <a:extLst>
              <a:ext uri="{FF2B5EF4-FFF2-40B4-BE49-F238E27FC236}">
                <a16:creationId xmlns:a16="http://schemas.microsoft.com/office/drawing/2014/main" id="{F03B3BE7-B207-E630-1D78-4CCC1C9A4B47}"/>
              </a:ext>
            </a:extLst>
          </p:cNvPr>
          <p:cNvGrpSpPr/>
          <p:nvPr/>
        </p:nvGrpSpPr>
        <p:grpSpPr>
          <a:xfrm>
            <a:off x="2751621" y="3869616"/>
            <a:ext cx="2838846" cy="2828117"/>
            <a:chOff x="1511103" y="3837266"/>
            <a:chExt cx="2838846" cy="2828117"/>
          </a:xfrm>
        </p:grpSpPr>
        <p:pic>
          <p:nvPicPr>
            <p:cNvPr id="23" name="Picture 22">
              <a:extLst>
                <a:ext uri="{FF2B5EF4-FFF2-40B4-BE49-F238E27FC236}">
                  <a16:creationId xmlns:a16="http://schemas.microsoft.com/office/drawing/2014/main" id="{2C5EE819-8464-0C10-69A3-1797FC2E0543}"/>
                </a:ext>
              </a:extLst>
            </p:cNvPr>
            <p:cNvPicPr>
              <a:picLocks noChangeAspect="1"/>
            </p:cNvPicPr>
            <p:nvPr/>
          </p:nvPicPr>
          <p:blipFill>
            <a:blip r:embed="rId4"/>
            <a:stretch>
              <a:fillRect/>
            </a:stretch>
          </p:blipFill>
          <p:spPr>
            <a:xfrm>
              <a:off x="1511103" y="4112327"/>
              <a:ext cx="2838846" cy="2553056"/>
            </a:xfrm>
            <a:prstGeom prst="rect">
              <a:avLst/>
            </a:prstGeom>
          </p:spPr>
        </p:pic>
        <p:sp>
          <p:nvSpPr>
            <p:cNvPr id="28" name="Rectangle 27">
              <a:extLst>
                <a:ext uri="{FF2B5EF4-FFF2-40B4-BE49-F238E27FC236}">
                  <a16:creationId xmlns:a16="http://schemas.microsoft.com/office/drawing/2014/main" id="{CE675AD9-5E2B-3CC0-CB2F-C10E204BFEE8}"/>
                </a:ext>
              </a:extLst>
            </p:cNvPr>
            <p:cNvSpPr/>
            <p:nvPr/>
          </p:nvSpPr>
          <p:spPr>
            <a:xfrm>
              <a:off x="3822265" y="6268198"/>
              <a:ext cx="391847" cy="173736"/>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3" name="TextBox 52">
              <a:extLst>
                <a:ext uri="{FF2B5EF4-FFF2-40B4-BE49-F238E27FC236}">
                  <a16:creationId xmlns:a16="http://schemas.microsoft.com/office/drawing/2014/main" id="{6C2CBA5B-4BDF-044D-F268-54056D5F9E03}"/>
                </a:ext>
              </a:extLst>
            </p:cNvPr>
            <p:cNvSpPr txBox="1"/>
            <p:nvPr/>
          </p:nvSpPr>
          <p:spPr>
            <a:xfrm>
              <a:off x="2234697" y="3837266"/>
              <a:ext cx="1380266" cy="338554"/>
            </a:xfrm>
            <a:prstGeom prst="rect">
              <a:avLst/>
            </a:prstGeom>
            <a:noFill/>
          </p:spPr>
          <p:txBody>
            <a:bodyPr wrap="square">
              <a:spAutoFit/>
            </a:bodyPr>
            <a:lstStyle/>
            <a:p>
              <a:pPr algn="ctr"/>
              <a:r>
                <a:rPr lang="en-US" sz="1600" b="1" dirty="0"/>
                <a:t>Millet</a:t>
              </a:r>
            </a:p>
          </p:txBody>
        </p:sp>
      </p:grpSp>
      <p:grpSp>
        <p:nvGrpSpPr>
          <p:cNvPr id="38" name="Group 37">
            <a:extLst>
              <a:ext uri="{FF2B5EF4-FFF2-40B4-BE49-F238E27FC236}">
                <a16:creationId xmlns:a16="http://schemas.microsoft.com/office/drawing/2014/main" id="{289F0369-3549-EED3-5AD0-ED90D792DE06}"/>
              </a:ext>
            </a:extLst>
          </p:cNvPr>
          <p:cNvGrpSpPr/>
          <p:nvPr/>
        </p:nvGrpSpPr>
        <p:grpSpPr>
          <a:xfrm>
            <a:off x="6630697" y="3869616"/>
            <a:ext cx="2829320" cy="2818591"/>
            <a:chOff x="7633381" y="3837266"/>
            <a:chExt cx="2829320" cy="2818591"/>
          </a:xfrm>
        </p:grpSpPr>
        <p:pic>
          <p:nvPicPr>
            <p:cNvPr id="34" name="Picture 33">
              <a:extLst>
                <a:ext uri="{FF2B5EF4-FFF2-40B4-BE49-F238E27FC236}">
                  <a16:creationId xmlns:a16="http://schemas.microsoft.com/office/drawing/2014/main" id="{79CA9F27-E916-673D-AE16-A2753AB819EA}"/>
                </a:ext>
              </a:extLst>
            </p:cNvPr>
            <p:cNvPicPr>
              <a:picLocks noChangeAspect="1"/>
            </p:cNvPicPr>
            <p:nvPr/>
          </p:nvPicPr>
          <p:blipFill>
            <a:blip r:embed="rId5"/>
            <a:stretch>
              <a:fillRect/>
            </a:stretch>
          </p:blipFill>
          <p:spPr>
            <a:xfrm>
              <a:off x="7633381" y="4112327"/>
              <a:ext cx="2829320" cy="2543530"/>
            </a:xfrm>
            <a:prstGeom prst="rect">
              <a:avLst/>
            </a:prstGeom>
          </p:spPr>
        </p:pic>
        <p:sp>
          <p:nvSpPr>
            <p:cNvPr id="32" name="Rectangle 31">
              <a:extLst>
                <a:ext uri="{FF2B5EF4-FFF2-40B4-BE49-F238E27FC236}">
                  <a16:creationId xmlns:a16="http://schemas.microsoft.com/office/drawing/2014/main" id="{A955E47E-1CD2-B483-ADA6-CD8A5F7AF86C}"/>
                </a:ext>
              </a:extLst>
            </p:cNvPr>
            <p:cNvSpPr/>
            <p:nvPr/>
          </p:nvSpPr>
          <p:spPr>
            <a:xfrm>
              <a:off x="9963045" y="6267989"/>
              <a:ext cx="391848" cy="173736"/>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5" name="TextBox 54">
              <a:extLst>
                <a:ext uri="{FF2B5EF4-FFF2-40B4-BE49-F238E27FC236}">
                  <a16:creationId xmlns:a16="http://schemas.microsoft.com/office/drawing/2014/main" id="{7DD65338-6F59-55E0-D30A-588D8131FB53}"/>
                </a:ext>
              </a:extLst>
            </p:cNvPr>
            <p:cNvSpPr txBox="1"/>
            <p:nvPr/>
          </p:nvSpPr>
          <p:spPr>
            <a:xfrm>
              <a:off x="8377894" y="3837266"/>
              <a:ext cx="1380266" cy="338554"/>
            </a:xfrm>
            <a:prstGeom prst="rect">
              <a:avLst/>
            </a:prstGeom>
            <a:noFill/>
          </p:spPr>
          <p:txBody>
            <a:bodyPr wrap="square">
              <a:spAutoFit/>
            </a:bodyPr>
            <a:lstStyle/>
            <a:p>
              <a:pPr algn="ctr"/>
              <a:r>
                <a:rPr lang="en-US" sz="1600" b="1" dirty="0"/>
                <a:t>Sorghum</a:t>
              </a:r>
            </a:p>
          </p:txBody>
        </p:sp>
      </p:grpSp>
      <p:sp>
        <p:nvSpPr>
          <p:cNvPr id="7" name="Star: 5 Points 6">
            <a:extLst>
              <a:ext uri="{FF2B5EF4-FFF2-40B4-BE49-F238E27FC236}">
                <a16:creationId xmlns:a16="http://schemas.microsoft.com/office/drawing/2014/main" id="{4C709317-6F63-0AF9-283D-62049C021BC0}"/>
              </a:ext>
            </a:extLst>
          </p:cNvPr>
          <p:cNvSpPr/>
          <p:nvPr/>
        </p:nvSpPr>
        <p:spPr>
          <a:xfrm>
            <a:off x="878265" y="5626593"/>
            <a:ext cx="150432" cy="143069"/>
          </a:xfrm>
          <a:prstGeom prst="star5">
            <a:avLst/>
          </a:prstGeom>
          <a:solidFill>
            <a:srgbClr val="FF0000"/>
          </a:solidFill>
          <a:ln w="127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Slide Number Placeholder 3">
            <a:extLst>
              <a:ext uri="{FF2B5EF4-FFF2-40B4-BE49-F238E27FC236}">
                <a16:creationId xmlns:a16="http://schemas.microsoft.com/office/drawing/2014/main" id="{0065F3C0-545C-E32F-AEE7-7BDDDDFAAD69}"/>
              </a:ext>
            </a:extLst>
          </p:cNvPr>
          <p:cNvSpPr txBox="1">
            <a:spLocks/>
          </p:cNvSpPr>
          <p:nvPr/>
        </p:nvSpPr>
        <p:spPr>
          <a:xfrm>
            <a:off x="11636611" y="91124"/>
            <a:ext cx="488887" cy="419477"/>
          </a:xfrm>
          <a:prstGeom prst="rect">
            <a:avLst/>
          </a:prstGeom>
        </p:spPr>
        <p:txBody>
          <a:bodyPr/>
          <a:lstStyle>
            <a:defPPr>
              <a:defRPr lang="en-US"/>
            </a:defPPr>
            <a:lvl1pPr marL="0" algn="l" defTabSz="914400" rtl="0" eaLnBrk="1" latinLnBrk="0" hangingPunct="1">
              <a:defRPr sz="16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r">
              <a:defRPr/>
            </a:pPr>
            <a:fld id="{734A15CE-9D31-44FE-A4A3-3DFF052127A3}" type="slidenum">
              <a:rPr lang="en-US" smtClean="0">
                <a:solidFill>
                  <a:prstClr val="black">
                    <a:tint val="75000"/>
                  </a:prstClr>
                </a:solidFill>
                <a:latin typeface="Calibri"/>
              </a:rPr>
              <a:pPr algn="r">
                <a:defRPr/>
              </a:pPr>
              <a:t>12</a:t>
            </a:fld>
            <a:endParaRPr lang="en-US" dirty="0">
              <a:solidFill>
                <a:prstClr val="black">
                  <a:tint val="75000"/>
                </a:prstClr>
              </a:solidFill>
              <a:latin typeface="Calibri"/>
            </a:endParaRPr>
          </a:p>
        </p:txBody>
      </p:sp>
      <p:sp>
        <p:nvSpPr>
          <p:cNvPr id="11" name="Title 1">
            <a:extLst>
              <a:ext uri="{FF2B5EF4-FFF2-40B4-BE49-F238E27FC236}">
                <a16:creationId xmlns:a16="http://schemas.microsoft.com/office/drawing/2014/main" id="{7D187EDA-3C86-8D0E-B729-46A27ABE7699}"/>
              </a:ext>
            </a:extLst>
          </p:cNvPr>
          <p:cNvSpPr txBox="1">
            <a:spLocks/>
          </p:cNvSpPr>
          <p:nvPr/>
        </p:nvSpPr>
        <p:spPr>
          <a:xfrm>
            <a:off x="448887" y="91124"/>
            <a:ext cx="11294226" cy="594833"/>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defRPr/>
            </a:pPr>
            <a:r>
              <a:rPr lang="en-US" sz="2400" b="1" dirty="0">
                <a:solidFill>
                  <a:prstClr val="black"/>
                </a:solidFill>
                <a:latin typeface="Calibri"/>
              </a:rPr>
              <a:t>Inundation Analysis – No Significant Crop Inundation Detected</a:t>
            </a:r>
            <a:endParaRPr kumimoji="0" lang="en-US" sz="2400" b="0" i="0" u="none" strike="noStrike" kern="1200" cap="none" spc="0" normalizeH="0" baseline="0" noProof="0" dirty="0">
              <a:ln>
                <a:noFill/>
              </a:ln>
              <a:solidFill>
                <a:prstClr val="black"/>
              </a:solidFill>
              <a:effectLst/>
              <a:uLnTx/>
              <a:uFillTx/>
              <a:latin typeface="Calibri"/>
              <a:ea typeface="+mj-ea"/>
              <a:cs typeface="+mj-cs"/>
            </a:endParaRPr>
          </a:p>
        </p:txBody>
      </p:sp>
      <p:sp>
        <p:nvSpPr>
          <p:cNvPr id="15" name="TextBox 14">
            <a:extLst>
              <a:ext uri="{FF2B5EF4-FFF2-40B4-BE49-F238E27FC236}">
                <a16:creationId xmlns:a16="http://schemas.microsoft.com/office/drawing/2014/main" id="{4BC55D33-8202-6AD3-64D5-BAE34014C709}"/>
              </a:ext>
            </a:extLst>
          </p:cNvPr>
          <p:cNvSpPr txBox="1"/>
          <p:nvPr/>
        </p:nvSpPr>
        <p:spPr>
          <a:xfrm>
            <a:off x="10004291" y="5088622"/>
            <a:ext cx="1144397" cy="830997"/>
          </a:xfrm>
          <a:prstGeom prst="rect">
            <a:avLst/>
          </a:prstGeom>
          <a:noFill/>
          <a:ln w="19050">
            <a:solidFill>
              <a:srgbClr val="FF0000"/>
            </a:solidFill>
          </a:ln>
        </p:spPr>
        <p:txBody>
          <a:bodyPr wrap="square">
            <a:spAutoFit/>
          </a:bodyPr>
          <a:lstStyle/>
          <a:p>
            <a:r>
              <a:rPr lang="en-US" sz="1200" dirty="0">
                <a:effectLst/>
                <a:latin typeface="+mn-lt"/>
                <a:ea typeface="Aptos" panose="020B0004020202020204" pitchFamily="34" charset="0"/>
                <a:cs typeface="Aptos" panose="020B0004020202020204" pitchFamily="34" charset="0"/>
              </a:rPr>
              <a:t>Negative post-event MNDWI indicates no standing water.</a:t>
            </a:r>
          </a:p>
        </p:txBody>
      </p:sp>
      <p:sp>
        <p:nvSpPr>
          <p:cNvPr id="19" name="TextBox 18">
            <a:extLst>
              <a:ext uri="{FF2B5EF4-FFF2-40B4-BE49-F238E27FC236}">
                <a16:creationId xmlns:a16="http://schemas.microsoft.com/office/drawing/2014/main" id="{2DAEE1C4-9F0C-488A-FE83-8353A2701479}"/>
              </a:ext>
            </a:extLst>
          </p:cNvPr>
          <p:cNvSpPr txBox="1"/>
          <p:nvPr/>
        </p:nvSpPr>
        <p:spPr>
          <a:xfrm>
            <a:off x="0" y="4112327"/>
            <a:ext cx="1544514" cy="461665"/>
          </a:xfrm>
          <a:prstGeom prst="rect">
            <a:avLst/>
          </a:prstGeom>
          <a:noFill/>
        </p:spPr>
        <p:txBody>
          <a:bodyPr wrap="square">
            <a:spAutoFit/>
          </a:bodyPr>
          <a:lstStyle/>
          <a:p>
            <a:pPr algn="ctr"/>
            <a:r>
              <a:rPr lang="en-US" sz="1200" dirty="0"/>
              <a:t>Geneva County, Alabama</a:t>
            </a:r>
            <a:endParaRPr lang="en-US" dirty="0"/>
          </a:p>
        </p:txBody>
      </p:sp>
      <p:grpSp>
        <p:nvGrpSpPr>
          <p:cNvPr id="50" name="Group 49">
            <a:extLst>
              <a:ext uri="{FF2B5EF4-FFF2-40B4-BE49-F238E27FC236}">
                <a16:creationId xmlns:a16="http://schemas.microsoft.com/office/drawing/2014/main" id="{8972AB33-2530-C175-9B83-017BC5342672}"/>
              </a:ext>
            </a:extLst>
          </p:cNvPr>
          <p:cNvGrpSpPr/>
          <p:nvPr/>
        </p:nvGrpSpPr>
        <p:grpSpPr>
          <a:xfrm>
            <a:off x="10004291" y="4112603"/>
            <a:ext cx="1597261" cy="541405"/>
            <a:chOff x="9844575" y="-1011586"/>
            <a:chExt cx="1597261" cy="541405"/>
          </a:xfrm>
        </p:grpSpPr>
        <p:grpSp>
          <p:nvGrpSpPr>
            <p:cNvPr id="35" name="Group 34">
              <a:extLst>
                <a:ext uri="{FF2B5EF4-FFF2-40B4-BE49-F238E27FC236}">
                  <a16:creationId xmlns:a16="http://schemas.microsoft.com/office/drawing/2014/main" id="{78B35F03-B7DD-3DD8-0E13-B994BABF9248}"/>
                </a:ext>
              </a:extLst>
            </p:cNvPr>
            <p:cNvGrpSpPr/>
            <p:nvPr/>
          </p:nvGrpSpPr>
          <p:grpSpPr>
            <a:xfrm>
              <a:off x="9844575" y="-1011586"/>
              <a:ext cx="1597261" cy="276999"/>
              <a:chOff x="10039350" y="1962923"/>
              <a:chExt cx="1597261" cy="276999"/>
            </a:xfrm>
          </p:grpSpPr>
          <p:sp>
            <p:nvSpPr>
              <p:cNvPr id="37" name="Rectangle 36">
                <a:extLst>
                  <a:ext uri="{FF2B5EF4-FFF2-40B4-BE49-F238E27FC236}">
                    <a16:creationId xmlns:a16="http://schemas.microsoft.com/office/drawing/2014/main" id="{06D682B2-F7D2-00F5-781C-3081A910C85A}"/>
                  </a:ext>
                </a:extLst>
              </p:cNvPr>
              <p:cNvSpPr/>
              <p:nvPr/>
            </p:nvSpPr>
            <p:spPr>
              <a:xfrm>
                <a:off x="10039350" y="2009348"/>
                <a:ext cx="266700" cy="184150"/>
              </a:xfrm>
              <a:prstGeom prst="rect">
                <a:avLst/>
              </a:prstGeom>
              <a:solidFill>
                <a:srgbClr val="71014B"/>
              </a:solid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TextBox 38">
                <a:extLst>
                  <a:ext uri="{FF2B5EF4-FFF2-40B4-BE49-F238E27FC236}">
                    <a16:creationId xmlns:a16="http://schemas.microsoft.com/office/drawing/2014/main" id="{F99611A6-AA38-25BD-57C7-75BB8F97172F}"/>
                  </a:ext>
                </a:extLst>
              </p:cNvPr>
              <p:cNvSpPr txBox="1"/>
              <p:nvPr/>
            </p:nvSpPr>
            <p:spPr>
              <a:xfrm>
                <a:off x="10287069" y="1962923"/>
                <a:ext cx="1349542" cy="276999"/>
              </a:xfrm>
              <a:prstGeom prst="rect">
                <a:avLst/>
              </a:prstGeom>
              <a:noFill/>
            </p:spPr>
            <p:txBody>
              <a:bodyPr wrap="square" rtlCol="0">
                <a:spAutoFit/>
              </a:bodyPr>
              <a:lstStyle/>
              <a:p>
                <a:r>
                  <a:rPr lang="en-US" sz="1200" dirty="0"/>
                  <a:t>Millet</a:t>
                </a:r>
              </a:p>
            </p:txBody>
          </p:sp>
        </p:grpSp>
        <p:grpSp>
          <p:nvGrpSpPr>
            <p:cNvPr id="40" name="Group 39">
              <a:extLst>
                <a:ext uri="{FF2B5EF4-FFF2-40B4-BE49-F238E27FC236}">
                  <a16:creationId xmlns:a16="http://schemas.microsoft.com/office/drawing/2014/main" id="{9883C5AE-5CDF-5665-CE52-1B799772FCD4}"/>
                </a:ext>
              </a:extLst>
            </p:cNvPr>
            <p:cNvGrpSpPr/>
            <p:nvPr/>
          </p:nvGrpSpPr>
          <p:grpSpPr>
            <a:xfrm>
              <a:off x="9844575" y="-747180"/>
              <a:ext cx="1597261" cy="276999"/>
              <a:chOff x="10039350" y="2267296"/>
              <a:chExt cx="1597261" cy="276999"/>
            </a:xfrm>
          </p:grpSpPr>
          <p:sp>
            <p:nvSpPr>
              <p:cNvPr id="42" name="Rectangle 41">
                <a:extLst>
                  <a:ext uri="{FF2B5EF4-FFF2-40B4-BE49-F238E27FC236}">
                    <a16:creationId xmlns:a16="http://schemas.microsoft.com/office/drawing/2014/main" id="{58EB3729-71EF-2C6E-C93A-3F9EAA867995}"/>
                  </a:ext>
                </a:extLst>
              </p:cNvPr>
              <p:cNvSpPr/>
              <p:nvPr/>
            </p:nvSpPr>
            <p:spPr>
              <a:xfrm>
                <a:off x="10039350" y="2313721"/>
                <a:ext cx="266700" cy="184150"/>
              </a:xfrm>
              <a:prstGeom prst="rect">
                <a:avLst/>
              </a:prstGeom>
              <a:solidFill>
                <a:srgbClr val="FF9E10"/>
              </a:solid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 name="TextBox 42">
                <a:extLst>
                  <a:ext uri="{FF2B5EF4-FFF2-40B4-BE49-F238E27FC236}">
                    <a16:creationId xmlns:a16="http://schemas.microsoft.com/office/drawing/2014/main" id="{8A66BA02-AAAD-4776-22F5-86E770E72F9A}"/>
                  </a:ext>
                </a:extLst>
              </p:cNvPr>
              <p:cNvSpPr txBox="1"/>
              <p:nvPr/>
            </p:nvSpPr>
            <p:spPr>
              <a:xfrm>
                <a:off x="10287069" y="2267296"/>
                <a:ext cx="1349542" cy="276999"/>
              </a:xfrm>
              <a:prstGeom prst="rect">
                <a:avLst/>
              </a:prstGeom>
              <a:noFill/>
            </p:spPr>
            <p:txBody>
              <a:bodyPr wrap="square" rtlCol="0">
                <a:spAutoFit/>
              </a:bodyPr>
              <a:lstStyle/>
              <a:p>
                <a:r>
                  <a:rPr lang="en-US" sz="1200" dirty="0"/>
                  <a:t>Sorghum</a:t>
                </a:r>
              </a:p>
            </p:txBody>
          </p:sp>
        </p:grpSp>
      </p:grpSp>
      <p:grpSp>
        <p:nvGrpSpPr>
          <p:cNvPr id="17" name="Group 16">
            <a:extLst>
              <a:ext uri="{FF2B5EF4-FFF2-40B4-BE49-F238E27FC236}">
                <a16:creationId xmlns:a16="http://schemas.microsoft.com/office/drawing/2014/main" id="{E487722D-F948-E404-8E0F-117D57B55F88}"/>
              </a:ext>
            </a:extLst>
          </p:cNvPr>
          <p:cNvGrpSpPr/>
          <p:nvPr/>
        </p:nvGrpSpPr>
        <p:grpSpPr>
          <a:xfrm>
            <a:off x="5386285" y="1565518"/>
            <a:ext cx="1800037" cy="1412228"/>
            <a:chOff x="5386285" y="1565518"/>
            <a:chExt cx="1800037" cy="1412228"/>
          </a:xfrm>
        </p:grpSpPr>
        <p:sp>
          <p:nvSpPr>
            <p:cNvPr id="10" name="Oval 9">
              <a:extLst>
                <a:ext uri="{FF2B5EF4-FFF2-40B4-BE49-F238E27FC236}">
                  <a16:creationId xmlns:a16="http://schemas.microsoft.com/office/drawing/2014/main" id="{2B392DA6-D800-FB4C-AAA8-E2A96AB3EB36}"/>
                </a:ext>
              </a:extLst>
            </p:cNvPr>
            <p:cNvSpPr/>
            <p:nvPr/>
          </p:nvSpPr>
          <p:spPr>
            <a:xfrm>
              <a:off x="5386285" y="1565518"/>
              <a:ext cx="366444" cy="362063"/>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13" name="Oval 12">
              <a:extLst>
                <a:ext uri="{FF2B5EF4-FFF2-40B4-BE49-F238E27FC236}">
                  <a16:creationId xmlns:a16="http://schemas.microsoft.com/office/drawing/2014/main" id="{98A1BD4C-9D02-D96E-064E-8D85BBE942DD}"/>
                </a:ext>
              </a:extLst>
            </p:cNvPr>
            <p:cNvSpPr/>
            <p:nvPr/>
          </p:nvSpPr>
          <p:spPr>
            <a:xfrm rot="1063893">
              <a:off x="6698393" y="2691883"/>
              <a:ext cx="487929" cy="285863"/>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cxnSp>
        <p:nvCxnSpPr>
          <p:cNvPr id="46" name="Straight Arrow Connector 45">
            <a:extLst>
              <a:ext uri="{FF2B5EF4-FFF2-40B4-BE49-F238E27FC236}">
                <a16:creationId xmlns:a16="http://schemas.microsoft.com/office/drawing/2014/main" id="{CD40612F-4851-8321-5A3F-8028597BA263}"/>
              </a:ext>
            </a:extLst>
          </p:cNvPr>
          <p:cNvCxnSpPr>
            <a:cxnSpLocks/>
            <a:stCxn id="13" idx="5"/>
            <a:endCxn id="55" idx="1"/>
          </p:cNvCxnSpPr>
          <p:nvPr/>
        </p:nvCxnSpPr>
        <p:spPr>
          <a:xfrm>
            <a:off x="7075890" y="2983619"/>
            <a:ext cx="299320" cy="1055274"/>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pic>
        <p:nvPicPr>
          <p:cNvPr id="63" name="Picture 62">
            <a:extLst>
              <a:ext uri="{FF2B5EF4-FFF2-40B4-BE49-F238E27FC236}">
                <a16:creationId xmlns:a16="http://schemas.microsoft.com/office/drawing/2014/main" id="{886ABCF0-0969-92A2-875F-AFC96A35B182}"/>
              </a:ext>
            </a:extLst>
          </p:cNvPr>
          <p:cNvPicPr>
            <a:picLocks noChangeAspect="1"/>
          </p:cNvPicPr>
          <p:nvPr/>
        </p:nvPicPr>
        <p:blipFill>
          <a:blip r:embed="rId6"/>
          <a:stretch>
            <a:fillRect/>
          </a:stretch>
        </p:blipFill>
        <p:spPr>
          <a:xfrm>
            <a:off x="610085" y="790168"/>
            <a:ext cx="3170267" cy="2783395"/>
          </a:xfrm>
          <a:prstGeom prst="rect">
            <a:avLst/>
          </a:prstGeom>
          <a:ln>
            <a:solidFill>
              <a:schemeClr val="tx1"/>
            </a:solidFill>
          </a:ln>
        </p:spPr>
      </p:pic>
      <p:pic>
        <p:nvPicPr>
          <p:cNvPr id="65" name="Picture 64">
            <a:extLst>
              <a:ext uri="{FF2B5EF4-FFF2-40B4-BE49-F238E27FC236}">
                <a16:creationId xmlns:a16="http://schemas.microsoft.com/office/drawing/2014/main" id="{A403DC77-900B-3697-0F74-02820E0A68BD}"/>
              </a:ext>
            </a:extLst>
          </p:cNvPr>
          <p:cNvPicPr>
            <a:picLocks noChangeAspect="1"/>
          </p:cNvPicPr>
          <p:nvPr/>
        </p:nvPicPr>
        <p:blipFill>
          <a:blip r:embed="rId7"/>
          <a:stretch>
            <a:fillRect/>
          </a:stretch>
        </p:blipFill>
        <p:spPr>
          <a:xfrm>
            <a:off x="8431286" y="789869"/>
            <a:ext cx="3170266" cy="2782991"/>
          </a:xfrm>
          <a:prstGeom prst="rect">
            <a:avLst/>
          </a:prstGeom>
          <a:ln>
            <a:solidFill>
              <a:schemeClr val="tx1"/>
            </a:solidFill>
          </a:ln>
        </p:spPr>
      </p:pic>
      <p:grpSp>
        <p:nvGrpSpPr>
          <p:cNvPr id="66" name="Group 65">
            <a:extLst>
              <a:ext uri="{FF2B5EF4-FFF2-40B4-BE49-F238E27FC236}">
                <a16:creationId xmlns:a16="http://schemas.microsoft.com/office/drawing/2014/main" id="{2E5DB885-932B-F4D1-B55B-124364ED20F0}"/>
              </a:ext>
            </a:extLst>
          </p:cNvPr>
          <p:cNvGrpSpPr/>
          <p:nvPr/>
        </p:nvGrpSpPr>
        <p:grpSpPr>
          <a:xfrm>
            <a:off x="9305946" y="1565518"/>
            <a:ext cx="1800037" cy="1412228"/>
            <a:chOff x="5386285" y="1565518"/>
            <a:chExt cx="1800037" cy="1412228"/>
          </a:xfrm>
        </p:grpSpPr>
        <p:sp>
          <p:nvSpPr>
            <p:cNvPr id="67" name="Oval 66">
              <a:extLst>
                <a:ext uri="{FF2B5EF4-FFF2-40B4-BE49-F238E27FC236}">
                  <a16:creationId xmlns:a16="http://schemas.microsoft.com/office/drawing/2014/main" id="{73978AB4-1DAA-E4FE-277B-F90815B51C71}"/>
                </a:ext>
              </a:extLst>
            </p:cNvPr>
            <p:cNvSpPr/>
            <p:nvPr/>
          </p:nvSpPr>
          <p:spPr>
            <a:xfrm>
              <a:off x="5386285" y="1565518"/>
              <a:ext cx="366444" cy="362063"/>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8" name="Oval 67">
              <a:extLst>
                <a:ext uri="{FF2B5EF4-FFF2-40B4-BE49-F238E27FC236}">
                  <a16:creationId xmlns:a16="http://schemas.microsoft.com/office/drawing/2014/main" id="{B20897CC-9911-91EE-FD86-86E240947428}"/>
                </a:ext>
              </a:extLst>
            </p:cNvPr>
            <p:cNvSpPr/>
            <p:nvPr/>
          </p:nvSpPr>
          <p:spPr>
            <a:xfrm rot="1063893">
              <a:off x="6698393" y="2691883"/>
              <a:ext cx="487929" cy="285863"/>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nvGrpSpPr>
          <p:cNvPr id="69" name="Group 68">
            <a:extLst>
              <a:ext uri="{FF2B5EF4-FFF2-40B4-BE49-F238E27FC236}">
                <a16:creationId xmlns:a16="http://schemas.microsoft.com/office/drawing/2014/main" id="{E9EB676D-AECA-DDB3-23C3-C7B29099BE76}"/>
              </a:ext>
            </a:extLst>
          </p:cNvPr>
          <p:cNvGrpSpPr/>
          <p:nvPr/>
        </p:nvGrpSpPr>
        <p:grpSpPr>
          <a:xfrm>
            <a:off x="1465809" y="1565518"/>
            <a:ext cx="1845757" cy="1412228"/>
            <a:chOff x="5386285" y="1565518"/>
            <a:chExt cx="1845757" cy="1412228"/>
          </a:xfrm>
        </p:grpSpPr>
        <p:sp>
          <p:nvSpPr>
            <p:cNvPr id="70" name="Oval 69">
              <a:extLst>
                <a:ext uri="{FF2B5EF4-FFF2-40B4-BE49-F238E27FC236}">
                  <a16:creationId xmlns:a16="http://schemas.microsoft.com/office/drawing/2014/main" id="{4F0E9700-516B-3A60-8F35-7D0CE4E9D47D}"/>
                </a:ext>
              </a:extLst>
            </p:cNvPr>
            <p:cNvSpPr/>
            <p:nvPr/>
          </p:nvSpPr>
          <p:spPr>
            <a:xfrm>
              <a:off x="5386285" y="1565518"/>
              <a:ext cx="366444" cy="362063"/>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71" name="Oval 70">
              <a:extLst>
                <a:ext uri="{FF2B5EF4-FFF2-40B4-BE49-F238E27FC236}">
                  <a16:creationId xmlns:a16="http://schemas.microsoft.com/office/drawing/2014/main" id="{9C9B75A6-8C08-0820-220E-4E5EE7F6AD11}"/>
                </a:ext>
              </a:extLst>
            </p:cNvPr>
            <p:cNvSpPr/>
            <p:nvPr/>
          </p:nvSpPr>
          <p:spPr>
            <a:xfrm rot="1063893">
              <a:off x="6744113" y="2691883"/>
              <a:ext cx="487929" cy="285863"/>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Tree>
    <p:extLst>
      <p:ext uri="{BB962C8B-B14F-4D97-AF65-F5344CB8AC3E}">
        <p14:creationId xmlns:p14="http://schemas.microsoft.com/office/powerpoint/2010/main" val="227011476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FE6D1E-8B84-CA5C-2B01-43E6303E469D}"/>
            </a:ext>
          </a:extLst>
        </p:cNvPr>
        <p:cNvGrpSpPr/>
        <p:nvPr/>
      </p:nvGrpSpPr>
      <p:grpSpPr>
        <a:xfrm>
          <a:off x="0" y="0"/>
          <a:ext cx="0" cy="0"/>
          <a:chOff x="0" y="0"/>
          <a:chExt cx="0" cy="0"/>
        </a:xfrm>
      </p:grpSpPr>
      <p:pic>
        <p:nvPicPr>
          <p:cNvPr id="95" name="Picture 94" descr="Alabama County Map">
            <a:extLst>
              <a:ext uri="{FF2B5EF4-FFF2-40B4-BE49-F238E27FC236}">
                <a16:creationId xmlns:a16="http://schemas.microsoft.com/office/drawing/2014/main" id="{982B2AF0-BFBB-56A7-0175-C52598CB4050}"/>
              </a:ext>
            </a:extLst>
          </p:cNvPr>
          <p:cNvPicPr>
            <a:picLocks noChangeAspect="1"/>
          </p:cNvPicPr>
          <p:nvPr/>
        </p:nvPicPr>
        <p:blipFill>
          <a:blip r:embed="rId2"/>
          <a:stretch>
            <a:fillRect/>
          </a:stretch>
        </p:blipFill>
        <p:spPr>
          <a:xfrm>
            <a:off x="318647" y="4641415"/>
            <a:ext cx="906257" cy="1346239"/>
          </a:xfrm>
          <a:prstGeom prst="rect">
            <a:avLst/>
          </a:prstGeom>
        </p:spPr>
      </p:pic>
      <p:pic>
        <p:nvPicPr>
          <p:cNvPr id="3" name="Picture 2">
            <a:extLst>
              <a:ext uri="{FF2B5EF4-FFF2-40B4-BE49-F238E27FC236}">
                <a16:creationId xmlns:a16="http://schemas.microsoft.com/office/drawing/2014/main" id="{DF3D1DC0-F636-9459-B17E-C033C7F8F6B3}"/>
              </a:ext>
            </a:extLst>
          </p:cNvPr>
          <p:cNvPicPr>
            <a:picLocks noChangeAspect="1"/>
          </p:cNvPicPr>
          <p:nvPr/>
        </p:nvPicPr>
        <p:blipFill>
          <a:blip r:embed="rId3"/>
          <a:stretch>
            <a:fillRect/>
          </a:stretch>
        </p:blipFill>
        <p:spPr>
          <a:xfrm>
            <a:off x="6213262" y="681634"/>
            <a:ext cx="5099683" cy="2777275"/>
          </a:xfrm>
          <a:prstGeom prst="rect">
            <a:avLst/>
          </a:prstGeom>
          <a:ln>
            <a:solidFill>
              <a:schemeClr val="tx1"/>
            </a:solidFill>
          </a:ln>
        </p:spPr>
      </p:pic>
      <p:pic>
        <p:nvPicPr>
          <p:cNvPr id="9" name="Picture 8">
            <a:extLst>
              <a:ext uri="{FF2B5EF4-FFF2-40B4-BE49-F238E27FC236}">
                <a16:creationId xmlns:a16="http://schemas.microsoft.com/office/drawing/2014/main" id="{BE14BA27-9043-EC38-FF99-F9E79561B383}"/>
              </a:ext>
            </a:extLst>
          </p:cNvPr>
          <p:cNvPicPr>
            <a:picLocks noChangeAspect="1"/>
          </p:cNvPicPr>
          <p:nvPr/>
        </p:nvPicPr>
        <p:blipFill>
          <a:blip r:embed="rId4"/>
          <a:stretch>
            <a:fillRect/>
          </a:stretch>
        </p:blipFill>
        <p:spPr>
          <a:xfrm>
            <a:off x="6203962" y="3779283"/>
            <a:ext cx="5099683" cy="2771567"/>
          </a:xfrm>
          <a:prstGeom prst="rect">
            <a:avLst/>
          </a:prstGeom>
          <a:ln>
            <a:solidFill>
              <a:schemeClr val="tx1"/>
            </a:solidFill>
          </a:ln>
        </p:spPr>
      </p:pic>
      <p:pic>
        <p:nvPicPr>
          <p:cNvPr id="11" name="Picture 10">
            <a:extLst>
              <a:ext uri="{FF2B5EF4-FFF2-40B4-BE49-F238E27FC236}">
                <a16:creationId xmlns:a16="http://schemas.microsoft.com/office/drawing/2014/main" id="{805131DC-8699-1328-B723-1A094DC564C5}"/>
              </a:ext>
            </a:extLst>
          </p:cNvPr>
          <p:cNvPicPr>
            <a:picLocks noChangeAspect="1"/>
          </p:cNvPicPr>
          <p:nvPr/>
        </p:nvPicPr>
        <p:blipFill>
          <a:blip r:embed="rId5"/>
          <a:stretch>
            <a:fillRect/>
          </a:stretch>
        </p:blipFill>
        <p:spPr>
          <a:xfrm>
            <a:off x="989688" y="681635"/>
            <a:ext cx="5099683" cy="2789614"/>
          </a:xfrm>
          <a:prstGeom prst="rect">
            <a:avLst/>
          </a:prstGeom>
          <a:ln>
            <a:solidFill>
              <a:schemeClr val="tx1"/>
            </a:solidFill>
          </a:ln>
        </p:spPr>
      </p:pic>
      <p:pic>
        <p:nvPicPr>
          <p:cNvPr id="13" name="Picture 12">
            <a:extLst>
              <a:ext uri="{FF2B5EF4-FFF2-40B4-BE49-F238E27FC236}">
                <a16:creationId xmlns:a16="http://schemas.microsoft.com/office/drawing/2014/main" id="{D9AC69E0-E1C2-5EDA-9037-1BE7F09D3146}"/>
              </a:ext>
            </a:extLst>
          </p:cNvPr>
          <p:cNvPicPr>
            <a:picLocks noChangeAspect="1"/>
          </p:cNvPicPr>
          <p:nvPr/>
        </p:nvPicPr>
        <p:blipFill>
          <a:blip r:embed="rId6"/>
          <a:stretch>
            <a:fillRect/>
          </a:stretch>
        </p:blipFill>
        <p:spPr>
          <a:xfrm>
            <a:off x="1647107" y="4086822"/>
            <a:ext cx="2004320" cy="1797794"/>
          </a:xfrm>
          <a:prstGeom prst="rect">
            <a:avLst/>
          </a:prstGeom>
        </p:spPr>
      </p:pic>
      <p:pic>
        <p:nvPicPr>
          <p:cNvPr id="21" name="Picture 20">
            <a:extLst>
              <a:ext uri="{FF2B5EF4-FFF2-40B4-BE49-F238E27FC236}">
                <a16:creationId xmlns:a16="http://schemas.microsoft.com/office/drawing/2014/main" id="{74E7C363-5C93-A06D-61C3-67390709352B}"/>
              </a:ext>
            </a:extLst>
          </p:cNvPr>
          <p:cNvPicPr>
            <a:picLocks noChangeAspect="1"/>
          </p:cNvPicPr>
          <p:nvPr/>
        </p:nvPicPr>
        <p:blipFill>
          <a:blip r:embed="rId7"/>
          <a:stretch>
            <a:fillRect/>
          </a:stretch>
        </p:blipFill>
        <p:spPr>
          <a:xfrm>
            <a:off x="3820762" y="4083437"/>
            <a:ext cx="2000918" cy="1804218"/>
          </a:xfrm>
          <a:prstGeom prst="rect">
            <a:avLst/>
          </a:prstGeom>
        </p:spPr>
      </p:pic>
      <p:grpSp>
        <p:nvGrpSpPr>
          <p:cNvPr id="60" name="Group 59">
            <a:extLst>
              <a:ext uri="{FF2B5EF4-FFF2-40B4-BE49-F238E27FC236}">
                <a16:creationId xmlns:a16="http://schemas.microsoft.com/office/drawing/2014/main" id="{2D8F431E-E264-448C-6F50-3FA9B1E7D432}"/>
              </a:ext>
            </a:extLst>
          </p:cNvPr>
          <p:cNvGrpSpPr/>
          <p:nvPr/>
        </p:nvGrpSpPr>
        <p:grpSpPr>
          <a:xfrm>
            <a:off x="2165246" y="1960297"/>
            <a:ext cx="2845499" cy="867935"/>
            <a:chOff x="1856041" y="1960297"/>
            <a:chExt cx="2845499" cy="867935"/>
          </a:xfrm>
        </p:grpSpPr>
        <p:sp>
          <p:nvSpPr>
            <p:cNvPr id="30" name="Oval 29">
              <a:extLst>
                <a:ext uri="{FF2B5EF4-FFF2-40B4-BE49-F238E27FC236}">
                  <a16:creationId xmlns:a16="http://schemas.microsoft.com/office/drawing/2014/main" id="{BAF20C11-B6BB-F5F2-B30A-88E4A24616AB}"/>
                </a:ext>
              </a:extLst>
            </p:cNvPr>
            <p:cNvSpPr/>
            <p:nvPr/>
          </p:nvSpPr>
          <p:spPr>
            <a:xfrm>
              <a:off x="1856041" y="2496429"/>
              <a:ext cx="335818" cy="331803"/>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36" name="Oval 35">
              <a:extLst>
                <a:ext uri="{FF2B5EF4-FFF2-40B4-BE49-F238E27FC236}">
                  <a16:creationId xmlns:a16="http://schemas.microsoft.com/office/drawing/2014/main" id="{1CAEF83F-FA31-EDF1-D1AF-2FEE1481B585}"/>
                </a:ext>
              </a:extLst>
            </p:cNvPr>
            <p:cNvSpPr/>
            <p:nvPr/>
          </p:nvSpPr>
          <p:spPr>
            <a:xfrm>
              <a:off x="4183380" y="1960297"/>
              <a:ext cx="518160" cy="311390"/>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sp>
        <p:nvSpPr>
          <p:cNvPr id="46" name="Rectangle 45">
            <a:extLst>
              <a:ext uri="{FF2B5EF4-FFF2-40B4-BE49-F238E27FC236}">
                <a16:creationId xmlns:a16="http://schemas.microsoft.com/office/drawing/2014/main" id="{E0E9AF22-15F6-0B06-0CBB-0F37097E017A}"/>
              </a:ext>
            </a:extLst>
          </p:cNvPr>
          <p:cNvSpPr/>
          <p:nvPr/>
        </p:nvSpPr>
        <p:spPr>
          <a:xfrm>
            <a:off x="3230324" y="5579533"/>
            <a:ext cx="391847" cy="173736"/>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Rectangle 47">
            <a:extLst>
              <a:ext uri="{FF2B5EF4-FFF2-40B4-BE49-F238E27FC236}">
                <a16:creationId xmlns:a16="http://schemas.microsoft.com/office/drawing/2014/main" id="{CAC7AB14-4ACF-00E0-86F5-A85E800BFDF8}"/>
              </a:ext>
            </a:extLst>
          </p:cNvPr>
          <p:cNvSpPr/>
          <p:nvPr/>
        </p:nvSpPr>
        <p:spPr>
          <a:xfrm>
            <a:off x="5426463" y="5579533"/>
            <a:ext cx="391847" cy="173736"/>
          </a:xfrm>
          <a:prstGeom prst="rect">
            <a:avLst/>
          </a:prstGeom>
          <a:noFill/>
          <a:ln w="3810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Slide Number Placeholder 3">
            <a:extLst>
              <a:ext uri="{FF2B5EF4-FFF2-40B4-BE49-F238E27FC236}">
                <a16:creationId xmlns:a16="http://schemas.microsoft.com/office/drawing/2014/main" id="{3FC01CE7-D996-AAAD-0C6E-5A1D7CF857D1}"/>
              </a:ext>
            </a:extLst>
          </p:cNvPr>
          <p:cNvSpPr>
            <a:spLocks noGrp="1"/>
          </p:cNvSpPr>
          <p:nvPr>
            <p:ph type="sldNum" sz="quarter" idx="12"/>
          </p:nvPr>
        </p:nvSpPr>
        <p:spPr>
          <a:xfrm>
            <a:off x="11636611" y="91124"/>
            <a:ext cx="488887" cy="419477"/>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A15CE-9D31-44FE-A4A3-3DFF052127A3}" type="slidenum">
              <a:rPr kumimoji="0" lang="en-US" sz="16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6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Title 1">
            <a:extLst>
              <a:ext uri="{FF2B5EF4-FFF2-40B4-BE49-F238E27FC236}">
                <a16:creationId xmlns:a16="http://schemas.microsoft.com/office/drawing/2014/main" id="{4D8416E6-D23D-2A42-A3D4-B8FC5115EDE6}"/>
              </a:ext>
            </a:extLst>
          </p:cNvPr>
          <p:cNvSpPr txBox="1">
            <a:spLocks/>
          </p:cNvSpPr>
          <p:nvPr/>
        </p:nvSpPr>
        <p:spPr>
          <a:xfrm>
            <a:off x="448887" y="91124"/>
            <a:ext cx="11294226" cy="594833"/>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defRPr/>
            </a:pPr>
            <a:r>
              <a:rPr lang="en-US" sz="2400" b="1" dirty="0">
                <a:solidFill>
                  <a:prstClr val="black"/>
                </a:solidFill>
                <a:latin typeface="Calibri"/>
              </a:rPr>
              <a:t>Inundation Analysis – No Significant Crop Inundation Detected</a:t>
            </a:r>
            <a:endParaRPr kumimoji="0" lang="en-US" sz="2400" b="0" i="0" u="none" strike="noStrike" kern="1200" cap="none" spc="0" normalizeH="0" baseline="0" noProof="0" dirty="0">
              <a:ln>
                <a:noFill/>
              </a:ln>
              <a:solidFill>
                <a:prstClr val="black"/>
              </a:solidFill>
              <a:effectLst/>
              <a:uLnTx/>
              <a:uFillTx/>
              <a:latin typeface="Calibri"/>
              <a:ea typeface="+mj-ea"/>
              <a:cs typeface="+mj-cs"/>
            </a:endParaRPr>
          </a:p>
        </p:txBody>
      </p:sp>
      <p:sp>
        <p:nvSpPr>
          <p:cNvPr id="28" name="TextBox 27">
            <a:extLst>
              <a:ext uri="{FF2B5EF4-FFF2-40B4-BE49-F238E27FC236}">
                <a16:creationId xmlns:a16="http://schemas.microsoft.com/office/drawing/2014/main" id="{20CA00CC-FA49-2FE0-F174-5C28BE6DED07}"/>
              </a:ext>
            </a:extLst>
          </p:cNvPr>
          <p:cNvSpPr txBox="1"/>
          <p:nvPr/>
        </p:nvSpPr>
        <p:spPr>
          <a:xfrm>
            <a:off x="2729214" y="6056486"/>
            <a:ext cx="2000918" cy="461665"/>
          </a:xfrm>
          <a:prstGeom prst="rect">
            <a:avLst/>
          </a:prstGeom>
          <a:noFill/>
          <a:ln w="19050">
            <a:solidFill>
              <a:srgbClr val="FF0000"/>
            </a:solidFill>
          </a:ln>
        </p:spPr>
        <p:txBody>
          <a:bodyPr wrap="square">
            <a:spAutoFit/>
          </a:bodyPr>
          <a:lstStyle/>
          <a:p>
            <a:r>
              <a:rPr lang="en-US" sz="1200" dirty="0">
                <a:effectLst/>
                <a:latin typeface="+mn-lt"/>
                <a:ea typeface="Aptos" panose="020B0004020202020204" pitchFamily="34" charset="0"/>
                <a:cs typeface="Aptos" panose="020B0004020202020204" pitchFamily="34" charset="0"/>
              </a:rPr>
              <a:t>Negative post-event MNDWI indicates no standing water.</a:t>
            </a:r>
          </a:p>
        </p:txBody>
      </p:sp>
      <p:grpSp>
        <p:nvGrpSpPr>
          <p:cNvPr id="29" name="Group 28">
            <a:extLst>
              <a:ext uri="{FF2B5EF4-FFF2-40B4-BE49-F238E27FC236}">
                <a16:creationId xmlns:a16="http://schemas.microsoft.com/office/drawing/2014/main" id="{B84B105D-1675-1522-28EB-0816F16BF85C}"/>
              </a:ext>
            </a:extLst>
          </p:cNvPr>
          <p:cNvGrpSpPr/>
          <p:nvPr/>
        </p:nvGrpSpPr>
        <p:grpSpPr>
          <a:xfrm>
            <a:off x="76466" y="2746835"/>
            <a:ext cx="1597261" cy="805811"/>
            <a:chOff x="9844575" y="-1011586"/>
            <a:chExt cx="1597261" cy="805811"/>
          </a:xfrm>
        </p:grpSpPr>
        <p:grpSp>
          <p:nvGrpSpPr>
            <p:cNvPr id="31" name="Group 30">
              <a:extLst>
                <a:ext uri="{FF2B5EF4-FFF2-40B4-BE49-F238E27FC236}">
                  <a16:creationId xmlns:a16="http://schemas.microsoft.com/office/drawing/2014/main" id="{B14BC0A6-9EF0-21F7-947A-FA543FB9FE9D}"/>
                </a:ext>
              </a:extLst>
            </p:cNvPr>
            <p:cNvGrpSpPr/>
            <p:nvPr/>
          </p:nvGrpSpPr>
          <p:grpSpPr>
            <a:xfrm>
              <a:off x="9844575" y="-482774"/>
              <a:ext cx="1597261" cy="276999"/>
              <a:chOff x="10039350" y="2571669"/>
              <a:chExt cx="1597261" cy="276999"/>
            </a:xfrm>
          </p:grpSpPr>
          <p:sp>
            <p:nvSpPr>
              <p:cNvPr id="45" name="Rectangle 44">
                <a:extLst>
                  <a:ext uri="{FF2B5EF4-FFF2-40B4-BE49-F238E27FC236}">
                    <a16:creationId xmlns:a16="http://schemas.microsoft.com/office/drawing/2014/main" id="{CC5F13A8-404E-4B08-5083-68E5801E8880}"/>
                  </a:ext>
                </a:extLst>
              </p:cNvPr>
              <p:cNvSpPr/>
              <p:nvPr/>
            </p:nvSpPr>
            <p:spPr>
              <a:xfrm>
                <a:off x="10039350" y="2618094"/>
                <a:ext cx="266700" cy="184150"/>
              </a:xfrm>
              <a:prstGeom prst="rect">
                <a:avLst/>
              </a:prstGeom>
              <a:solidFill>
                <a:srgbClr val="70A801"/>
              </a:solid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TextBox 46">
                <a:extLst>
                  <a:ext uri="{FF2B5EF4-FFF2-40B4-BE49-F238E27FC236}">
                    <a16:creationId xmlns:a16="http://schemas.microsoft.com/office/drawing/2014/main" id="{C6489CFE-D12F-7125-BE6A-88A64BAE75A5}"/>
                  </a:ext>
                </a:extLst>
              </p:cNvPr>
              <p:cNvSpPr txBox="1"/>
              <p:nvPr/>
            </p:nvSpPr>
            <p:spPr>
              <a:xfrm>
                <a:off x="10287069" y="2571669"/>
                <a:ext cx="1349542" cy="276999"/>
              </a:xfrm>
              <a:prstGeom prst="rect">
                <a:avLst/>
              </a:prstGeom>
              <a:noFill/>
            </p:spPr>
            <p:txBody>
              <a:bodyPr wrap="square" rtlCol="0">
                <a:spAutoFit/>
              </a:bodyPr>
              <a:lstStyle/>
              <a:p>
                <a:r>
                  <a:rPr lang="en-US" sz="1200" dirty="0"/>
                  <a:t>Peanuts</a:t>
                </a:r>
              </a:p>
            </p:txBody>
          </p:sp>
        </p:grpSp>
        <p:grpSp>
          <p:nvGrpSpPr>
            <p:cNvPr id="33" name="Group 32">
              <a:extLst>
                <a:ext uri="{FF2B5EF4-FFF2-40B4-BE49-F238E27FC236}">
                  <a16:creationId xmlns:a16="http://schemas.microsoft.com/office/drawing/2014/main" id="{46AAA3A3-BA17-3A42-5341-BC6EA44BF873}"/>
                </a:ext>
              </a:extLst>
            </p:cNvPr>
            <p:cNvGrpSpPr/>
            <p:nvPr/>
          </p:nvGrpSpPr>
          <p:grpSpPr>
            <a:xfrm>
              <a:off x="9844575" y="-1011586"/>
              <a:ext cx="1597261" cy="276999"/>
              <a:chOff x="10039350" y="1962923"/>
              <a:chExt cx="1597261" cy="276999"/>
            </a:xfrm>
          </p:grpSpPr>
          <p:sp>
            <p:nvSpPr>
              <p:cNvPr id="41" name="Rectangle 40">
                <a:extLst>
                  <a:ext uri="{FF2B5EF4-FFF2-40B4-BE49-F238E27FC236}">
                    <a16:creationId xmlns:a16="http://schemas.microsoft.com/office/drawing/2014/main" id="{1C9E9270-7F0F-0D83-FEE4-54761F06ACA5}"/>
                  </a:ext>
                </a:extLst>
              </p:cNvPr>
              <p:cNvSpPr/>
              <p:nvPr/>
            </p:nvSpPr>
            <p:spPr>
              <a:xfrm>
                <a:off x="10039350" y="2009348"/>
                <a:ext cx="266700" cy="184150"/>
              </a:xfrm>
              <a:prstGeom prst="rect">
                <a:avLst/>
              </a:prstGeom>
              <a:solidFill>
                <a:srgbClr val="FCD82D"/>
              </a:solid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 name="TextBox 42">
                <a:extLst>
                  <a:ext uri="{FF2B5EF4-FFF2-40B4-BE49-F238E27FC236}">
                    <a16:creationId xmlns:a16="http://schemas.microsoft.com/office/drawing/2014/main" id="{0AB986F2-70EF-482E-C9C2-02210D32488C}"/>
                  </a:ext>
                </a:extLst>
              </p:cNvPr>
              <p:cNvSpPr txBox="1"/>
              <p:nvPr/>
            </p:nvSpPr>
            <p:spPr>
              <a:xfrm>
                <a:off x="10287069" y="1962923"/>
                <a:ext cx="1349542" cy="276999"/>
              </a:xfrm>
              <a:prstGeom prst="rect">
                <a:avLst/>
              </a:prstGeom>
              <a:noFill/>
            </p:spPr>
            <p:txBody>
              <a:bodyPr wrap="square" rtlCol="0">
                <a:spAutoFit/>
              </a:bodyPr>
              <a:lstStyle/>
              <a:p>
                <a:r>
                  <a:rPr lang="en-US" sz="1200" dirty="0"/>
                  <a:t>Corn</a:t>
                </a:r>
              </a:p>
            </p:txBody>
          </p:sp>
        </p:grpSp>
        <p:grpSp>
          <p:nvGrpSpPr>
            <p:cNvPr id="35" name="Group 34">
              <a:extLst>
                <a:ext uri="{FF2B5EF4-FFF2-40B4-BE49-F238E27FC236}">
                  <a16:creationId xmlns:a16="http://schemas.microsoft.com/office/drawing/2014/main" id="{1C713AFC-AB39-A085-E271-DCA63FF7787E}"/>
                </a:ext>
              </a:extLst>
            </p:cNvPr>
            <p:cNvGrpSpPr/>
            <p:nvPr/>
          </p:nvGrpSpPr>
          <p:grpSpPr>
            <a:xfrm>
              <a:off x="9844575" y="-747180"/>
              <a:ext cx="1597261" cy="276999"/>
              <a:chOff x="10039350" y="2267296"/>
              <a:chExt cx="1597261" cy="276999"/>
            </a:xfrm>
          </p:grpSpPr>
          <p:sp>
            <p:nvSpPr>
              <p:cNvPr id="37" name="Rectangle 36">
                <a:extLst>
                  <a:ext uri="{FF2B5EF4-FFF2-40B4-BE49-F238E27FC236}">
                    <a16:creationId xmlns:a16="http://schemas.microsoft.com/office/drawing/2014/main" id="{5272049D-8F38-38F7-4149-3050006974B2}"/>
                  </a:ext>
                </a:extLst>
              </p:cNvPr>
              <p:cNvSpPr/>
              <p:nvPr/>
            </p:nvSpPr>
            <p:spPr>
              <a:xfrm>
                <a:off x="10039350" y="2313721"/>
                <a:ext cx="266700" cy="184150"/>
              </a:xfrm>
              <a:prstGeom prst="rect">
                <a:avLst/>
              </a:prstGeom>
              <a:solidFill>
                <a:srgbClr val="FF0000"/>
              </a:solid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TextBox 38">
                <a:extLst>
                  <a:ext uri="{FF2B5EF4-FFF2-40B4-BE49-F238E27FC236}">
                    <a16:creationId xmlns:a16="http://schemas.microsoft.com/office/drawing/2014/main" id="{42EDBD4E-ED69-C3F5-01FB-FA8AECD962E2}"/>
                  </a:ext>
                </a:extLst>
              </p:cNvPr>
              <p:cNvSpPr txBox="1"/>
              <p:nvPr/>
            </p:nvSpPr>
            <p:spPr>
              <a:xfrm>
                <a:off x="10287069" y="2267296"/>
                <a:ext cx="1349542" cy="276999"/>
              </a:xfrm>
              <a:prstGeom prst="rect">
                <a:avLst/>
              </a:prstGeom>
              <a:noFill/>
            </p:spPr>
            <p:txBody>
              <a:bodyPr wrap="square" rtlCol="0">
                <a:spAutoFit/>
              </a:bodyPr>
              <a:lstStyle/>
              <a:p>
                <a:r>
                  <a:rPr lang="en-US" sz="1200" dirty="0"/>
                  <a:t>Cotton</a:t>
                </a:r>
              </a:p>
            </p:txBody>
          </p:sp>
        </p:grpSp>
      </p:grpSp>
      <p:sp>
        <p:nvSpPr>
          <p:cNvPr id="51" name="TextBox 50">
            <a:extLst>
              <a:ext uri="{FF2B5EF4-FFF2-40B4-BE49-F238E27FC236}">
                <a16:creationId xmlns:a16="http://schemas.microsoft.com/office/drawing/2014/main" id="{A43ECBD8-26D6-24EE-9D63-0C4A6A89EEE4}"/>
              </a:ext>
            </a:extLst>
          </p:cNvPr>
          <p:cNvSpPr txBox="1"/>
          <p:nvPr/>
        </p:nvSpPr>
        <p:spPr>
          <a:xfrm>
            <a:off x="989688" y="3471249"/>
            <a:ext cx="5108983" cy="261610"/>
          </a:xfrm>
          <a:prstGeom prst="rect">
            <a:avLst/>
          </a:prstGeom>
          <a:noFill/>
        </p:spPr>
        <p:txBody>
          <a:bodyPr wrap="square">
            <a:spAutoFit/>
          </a:bodyPr>
          <a:lstStyle/>
          <a:p>
            <a:pPr algn="ctr"/>
            <a:r>
              <a:rPr lang="en-US" sz="1100" dirty="0"/>
              <a:t>CDL 2025</a:t>
            </a:r>
          </a:p>
        </p:txBody>
      </p:sp>
      <p:sp>
        <p:nvSpPr>
          <p:cNvPr id="53" name="TextBox 52">
            <a:extLst>
              <a:ext uri="{FF2B5EF4-FFF2-40B4-BE49-F238E27FC236}">
                <a16:creationId xmlns:a16="http://schemas.microsoft.com/office/drawing/2014/main" id="{1FB0A402-3291-E4CD-8263-C1EE2BE4B6FA}"/>
              </a:ext>
            </a:extLst>
          </p:cNvPr>
          <p:cNvSpPr txBox="1"/>
          <p:nvPr/>
        </p:nvSpPr>
        <p:spPr>
          <a:xfrm>
            <a:off x="6203963" y="6553646"/>
            <a:ext cx="5108982" cy="261610"/>
          </a:xfrm>
          <a:prstGeom prst="rect">
            <a:avLst/>
          </a:prstGeom>
          <a:noFill/>
        </p:spPr>
        <p:txBody>
          <a:bodyPr wrap="square">
            <a:spAutoFit/>
          </a:bodyPr>
          <a:lstStyle/>
          <a:p>
            <a:pPr algn="ctr"/>
            <a:r>
              <a:rPr lang="en-US" sz="1100" dirty="0"/>
              <a:t>Post-Event: Sentinel-2 SR median composite (Oct 9–19, 2026)</a:t>
            </a:r>
          </a:p>
        </p:txBody>
      </p:sp>
      <p:sp>
        <p:nvSpPr>
          <p:cNvPr id="55" name="TextBox 54">
            <a:extLst>
              <a:ext uri="{FF2B5EF4-FFF2-40B4-BE49-F238E27FC236}">
                <a16:creationId xmlns:a16="http://schemas.microsoft.com/office/drawing/2014/main" id="{D70A7684-9C40-00E2-C066-6C106A172B39}"/>
              </a:ext>
            </a:extLst>
          </p:cNvPr>
          <p:cNvSpPr txBox="1"/>
          <p:nvPr/>
        </p:nvSpPr>
        <p:spPr>
          <a:xfrm>
            <a:off x="6203962" y="3471249"/>
            <a:ext cx="5108983" cy="261610"/>
          </a:xfrm>
          <a:prstGeom prst="rect">
            <a:avLst/>
          </a:prstGeom>
          <a:noFill/>
        </p:spPr>
        <p:txBody>
          <a:bodyPr wrap="square">
            <a:spAutoFit/>
          </a:bodyPr>
          <a:lstStyle/>
          <a:p>
            <a:pPr algn="ctr"/>
            <a:r>
              <a:rPr lang="en-US" sz="1100" dirty="0"/>
              <a:t>Pre-Event: Sentinel-2 SR median composite (Sep 1–Oct 1, 2026)</a:t>
            </a:r>
          </a:p>
        </p:txBody>
      </p:sp>
      <p:sp>
        <p:nvSpPr>
          <p:cNvPr id="59" name="Star: 5 Points 58">
            <a:extLst>
              <a:ext uri="{FF2B5EF4-FFF2-40B4-BE49-F238E27FC236}">
                <a16:creationId xmlns:a16="http://schemas.microsoft.com/office/drawing/2014/main" id="{182E369E-40BE-7B1C-1EB8-713AD96176A2}"/>
              </a:ext>
            </a:extLst>
          </p:cNvPr>
          <p:cNvSpPr/>
          <p:nvPr/>
        </p:nvSpPr>
        <p:spPr>
          <a:xfrm>
            <a:off x="1040793" y="5532127"/>
            <a:ext cx="150432" cy="143069"/>
          </a:xfrm>
          <a:prstGeom prst="star5">
            <a:avLst/>
          </a:prstGeom>
          <a:solidFill>
            <a:srgbClr val="FF0000"/>
          </a:solidFill>
          <a:ln w="127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64" name="Group 63">
            <a:extLst>
              <a:ext uri="{FF2B5EF4-FFF2-40B4-BE49-F238E27FC236}">
                <a16:creationId xmlns:a16="http://schemas.microsoft.com/office/drawing/2014/main" id="{9E60FC77-D3F4-EB97-E470-1FE3957C961D}"/>
              </a:ext>
            </a:extLst>
          </p:cNvPr>
          <p:cNvGrpSpPr/>
          <p:nvPr/>
        </p:nvGrpSpPr>
        <p:grpSpPr>
          <a:xfrm>
            <a:off x="7406410" y="1960297"/>
            <a:ext cx="2779442" cy="837082"/>
            <a:chOff x="1922098" y="1960297"/>
            <a:chExt cx="2779442" cy="837082"/>
          </a:xfrm>
        </p:grpSpPr>
        <p:sp>
          <p:nvSpPr>
            <p:cNvPr id="65" name="Oval 64">
              <a:extLst>
                <a:ext uri="{FF2B5EF4-FFF2-40B4-BE49-F238E27FC236}">
                  <a16:creationId xmlns:a16="http://schemas.microsoft.com/office/drawing/2014/main" id="{6A1220D7-3FBB-82BC-69B1-795A2BF2A905}"/>
                </a:ext>
              </a:extLst>
            </p:cNvPr>
            <p:cNvSpPr/>
            <p:nvPr/>
          </p:nvSpPr>
          <p:spPr>
            <a:xfrm>
              <a:off x="1922098" y="2465576"/>
              <a:ext cx="335818" cy="331803"/>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6" name="Oval 65">
              <a:extLst>
                <a:ext uri="{FF2B5EF4-FFF2-40B4-BE49-F238E27FC236}">
                  <a16:creationId xmlns:a16="http://schemas.microsoft.com/office/drawing/2014/main" id="{ED5FE8F2-3DF2-5624-1816-2C8092F7B3D7}"/>
                </a:ext>
              </a:extLst>
            </p:cNvPr>
            <p:cNvSpPr/>
            <p:nvPr/>
          </p:nvSpPr>
          <p:spPr>
            <a:xfrm>
              <a:off x="4183380" y="1960297"/>
              <a:ext cx="518160" cy="311390"/>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grpSp>
        <p:nvGrpSpPr>
          <p:cNvPr id="67" name="Group 66">
            <a:extLst>
              <a:ext uri="{FF2B5EF4-FFF2-40B4-BE49-F238E27FC236}">
                <a16:creationId xmlns:a16="http://schemas.microsoft.com/office/drawing/2014/main" id="{BE78C5FB-0365-CD65-199C-AF22359F55EC}"/>
              </a:ext>
            </a:extLst>
          </p:cNvPr>
          <p:cNvGrpSpPr/>
          <p:nvPr/>
        </p:nvGrpSpPr>
        <p:grpSpPr>
          <a:xfrm>
            <a:off x="7406410" y="5056979"/>
            <a:ext cx="2779442" cy="837082"/>
            <a:chOff x="1922098" y="1960297"/>
            <a:chExt cx="2779442" cy="837082"/>
          </a:xfrm>
        </p:grpSpPr>
        <p:sp>
          <p:nvSpPr>
            <p:cNvPr id="68" name="Oval 67">
              <a:extLst>
                <a:ext uri="{FF2B5EF4-FFF2-40B4-BE49-F238E27FC236}">
                  <a16:creationId xmlns:a16="http://schemas.microsoft.com/office/drawing/2014/main" id="{7D919F3C-C105-0771-E6B7-F72F747A938A}"/>
                </a:ext>
              </a:extLst>
            </p:cNvPr>
            <p:cNvSpPr/>
            <p:nvPr/>
          </p:nvSpPr>
          <p:spPr>
            <a:xfrm>
              <a:off x="1922098" y="2465576"/>
              <a:ext cx="335818" cy="331803"/>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sp>
          <p:nvSpPr>
            <p:cNvPr id="69" name="Oval 68">
              <a:extLst>
                <a:ext uri="{FF2B5EF4-FFF2-40B4-BE49-F238E27FC236}">
                  <a16:creationId xmlns:a16="http://schemas.microsoft.com/office/drawing/2014/main" id="{D6C73512-EEC1-1A3C-0264-24FD0B4D911C}"/>
                </a:ext>
              </a:extLst>
            </p:cNvPr>
            <p:cNvSpPr/>
            <p:nvPr/>
          </p:nvSpPr>
          <p:spPr>
            <a:xfrm>
              <a:off x="4183380" y="1960297"/>
              <a:ext cx="518160" cy="311390"/>
            </a:xfrm>
            <a:prstGeom prst="ellipse">
              <a:avLst/>
            </a:prstGeom>
            <a:noFill/>
            <a:ln>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grpSp>
      <p:cxnSp>
        <p:nvCxnSpPr>
          <p:cNvPr id="70" name="Straight Arrow Connector 69">
            <a:extLst>
              <a:ext uri="{FF2B5EF4-FFF2-40B4-BE49-F238E27FC236}">
                <a16:creationId xmlns:a16="http://schemas.microsoft.com/office/drawing/2014/main" id="{2C95B5F2-507C-351A-AB46-6FC7D47C0330}"/>
              </a:ext>
            </a:extLst>
          </p:cNvPr>
          <p:cNvCxnSpPr>
            <a:cxnSpLocks/>
            <a:stCxn id="30" idx="4"/>
            <a:endCxn id="77" idx="0"/>
          </p:cNvCxnSpPr>
          <p:nvPr/>
        </p:nvCxnSpPr>
        <p:spPr>
          <a:xfrm>
            <a:off x="2333155" y="2828232"/>
            <a:ext cx="316112" cy="1009034"/>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cxnSp>
        <p:nvCxnSpPr>
          <p:cNvPr id="73" name="Straight Arrow Connector 72">
            <a:extLst>
              <a:ext uri="{FF2B5EF4-FFF2-40B4-BE49-F238E27FC236}">
                <a16:creationId xmlns:a16="http://schemas.microsoft.com/office/drawing/2014/main" id="{A7A1E3E7-D9FD-D9A3-D284-5D35ED883CA7}"/>
              </a:ext>
            </a:extLst>
          </p:cNvPr>
          <p:cNvCxnSpPr>
            <a:cxnSpLocks/>
            <a:stCxn id="36" idx="4"/>
            <a:endCxn id="79" idx="0"/>
          </p:cNvCxnSpPr>
          <p:nvPr/>
        </p:nvCxnSpPr>
        <p:spPr>
          <a:xfrm>
            <a:off x="4751665" y="2271687"/>
            <a:ext cx="67871" cy="1565579"/>
          </a:xfrm>
          <a:prstGeom prst="straightConnector1">
            <a:avLst/>
          </a:prstGeom>
          <a:ln>
            <a:solidFill>
              <a:schemeClr val="tx1"/>
            </a:solidFill>
            <a:tailEnd type="triangle"/>
          </a:ln>
        </p:spPr>
        <p:style>
          <a:lnRef idx="2">
            <a:schemeClr val="accent1"/>
          </a:lnRef>
          <a:fillRef idx="0">
            <a:schemeClr val="accent1"/>
          </a:fillRef>
          <a:effectRef idx="1">
            <a:schemeClr val="accent1"/>
          </a:effectRef>
          <a:fontRef idx="minor">
            <a:schemeClr val="tx1"/>
          </a:fontRef>
        </p:style>
      </p:cxnSp>
      <p:sp>
        <p:nvSpPr>
          <p:cNvPr id="77" name="TextBox 76">
            <a:extLst>
              <a:ext uri="{FF2B5EF4-FFF2-40B4-BE49-F238E27FC236}">
                <a16:creationId xmlns:a16="http://schemas.microsoft.com/office/drawing/2014/main" id="{8AD327D4-075D-952B-FF01-E1C00D4E7EAA}"/>
              </a:ext>
            </a:extLst>
          </p:cNvPr>
          <p:cNvSpPr txBox="1"/>
          <p:nvPr/>
        </p:nvSpPr>
        <p:spPr>
          <a:xfrm>
            <a:off x="1959134" y="3837266"/>
            <a:ext cx="1380266" cy="338554"/>
          </a:xfrm>
          <a:prstGeom prst="rect">
            <a:avLst/>
          </a:prstGeom>
          <a:noFill/>
        </p:spPr>
        <p:txBody>
          <a:bodyPr wrap="square">
            <a:spAutoFit/>
          </a:bodyPr>
          <a:lstStyle/>
          <a:p>
            <a:pPr algn="ctr"/>
            <a:r>
              <a:rPr lang="en-US" sz="1600" b="1" dirty="0"/>
              <a:t>Cotton</a:t>
            </a:r>
          </a:p>
        </p:txBody>
      </p:sp>
      <p:sp>
        <p:nvSpPr>
          <p:cNvPr id="79" name="TextBox 78">
            <a:extLst>
              <a:ext uri="{FF2B5EF4-FFF2-40B4-BE49-F238E27FC236}">
                <a16:creationId xmlns:a16="http://schemas.microsoft.com/office/drawing/2014/main" id="{94DAADDB-C149-A2FE-0F83-B96D7DAB1A2B}"/>
              </a:ext>
            </a:extLst>
          </p:cNvPr>
          <p:cNvSpPr txBox="1"/>
          <p:nvPr/>
        </p:nvSpPr>
        <p:spPr>
          <a:xfrm>
            <a:off x="4129403" y="3837266"/>
            <a:ext cx="1380266" cy="338554"/>
          </a:xfrm>
          <a:prstGeom prst="rect">
            <a:avLst/>
          </a:prstGeom>
          <a:noFill/>
        </p:spPr>
        <p:txBody>
          <a:bodyPr wrap="square">
            <a:spAutoFit/>
          </a:bodyPr>
          <a:lstStyle/>
          <a:p>
            <a:pPr algn="ctr"/>
            <a:r>
              <a:rPr lang="en-US" sz="1600" b="1" dirty="0"/>
              <a:t>Peanuts</a:t>
            </a:r>
          </a:p>
        </p:txBody>
      </p:sp>
      <p:sp>
        <p:nvSpPr>
          <p:cNvPr id="97" name="TextBox 96">
            <a:extLst>
              <a:ext uri="{FF2B5EF4-FFF2-40B4-BE49-F238E27FC236}">
                <a16:creationId xmlns:a16="http://schemas.microsoft.com/office/drawing/2014/main" id="{F164196F-393A-E697-C78C-32D31A9BEDBE}"/>
              </a:ext>
            </a:extLst>
          </p:cNvPr>
          <p:cNvSpPr txBox="1"/>
          <p:nvPr/>
        </p:nvSpPr>
        <p:spPr>
          <a:xfrm>
            <a:off x="0" y="4112327"/>
            <a:ext cx="1544514" cy="461665"/>
          </a:xfrm>
          <a:prstGeom prst="rect">
            <a:avLst/>
          </a:prstGeom>
          <a:noFill/>
        </p:spPr>
        <p:txBody>
          <a:bodyPr wrap="square">
            <a:spAutoFit/>
          </a:bodyPr>
          <a:lstStyle/>
          <a:p>
            <a:pPr algn="ctr"/>
            <a:r>
              <a:rPr lang="en-US" sz="1200" dirty="0"/>
              <a:t>Henry County, Alabama</a:t>
            </a:r>
            <a:endParaRPr lang="en-US" dirty="0"/>
          </a:p>
        </p:txBody>
      </p:sp>
    </p:spTree>
    <p:extLst>
      <p:ext uri="{BB962C8B-B14F-4D97-AF65-F5344CB8AC3E}">
        <p14:creationId xmlns:p14="http://schemas.microsoft.com/office/powerpoint/2010/main" val="32985561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A61365-6ED3-2F47-D6F0-3441F3339957}"/>
            </a:ext>
          </a:extLst>
        </p:cNvPr>
        <p:cNvGrpSpPr/>
        <p:nvPr/>
      </p:nvGrpSpPr>
      <p:grpSpPr>
        <a:xfrm>
          <a:off x="0" y="0"/>
          <a:ext cx="0" cy="0"/>
          <a:chOff x="0" y="0"/>
          <a:chExt cx="0" cy="0"/>
        </a:xfrm>
      </p:grpSpPr>
      <p:pic>
        <p:nvPicPr>
          <p:cNvPr id="8" name="Picture 7">
            <a:extLst>
              <a:ext uri="{FF2B5EF4-FFF2-40B4-BE49-F238E27FC236}">
                <a16:creationId xmlns:a16="http://schemas.microsoft.com/office/drawing/2014/main" id="{0448EC3C-B78A-772B-5C55-94B17E4431D4}"/>
              </a:ext>
            </a:extLst>
          </p:cNvPr>
          <p:cNvPicPr>
            <a:picLocks noChangeAspect="1"/>
          </p:cNvPicPr>
          <p:nvPr/>
        </p:nvPicPr>
        <p:blipFill>
          <a:blip r:embed="rId2"/>
          <a:stretch>
            <a:fillRect/>
          </a:stretch>
        </p:blipFill>
        <p:spPr>
          <a:xfrm>
            <a:off x="6213262" y="681634"/>
            <a:ext cx="5099683" cy="2773902"/>
          </a:xfrm>
          <a:prstGeom prst="rect">
            <a:avLst/>
          </a:prstGeom>
          <a:ln>
            <a:solidFill>
              <a:schemeClr val="tx1"/>
            </a:solidFill>
          </a:ln>
        </p:spPr>
      </p:pic>
      <p:pic>
        <p:nvPicPr>
          <p:cNvPr id="12" name="Picture 11">
            <a:extLst>
              <a:ext uri="{FF2B5EF4-FFF2-40B4-BE49-F238E27FC236}">
                <a16:creationId xmlns:a16="http://schemas.microsoft.com/office/drawing/2014/main" id="{7D3832F7-CF4C-8A88-DE8E-C854BA93EB92}"/>
              </a:ext>
            </a:extLst>
          </p:cNvPr>
          <p:cNvPicPr>
            <a:picLocks noChangeAspect="1"/>
          </p:cNvPicPr>
          <p:nvPr/>
        </p:nvPicPr>
        <p:blipFill>
          <a:blip r:embed="rId3"/>
          <a:stretch>
            <a:fillRect/>
          </a:stretch>
        </p:blipFill>
        <p:spPr>
          <a:xfrm>
            <a:off x="6213262" y="3779284"/>
            <a:ext cx="5099683" cy="2773576"/>
          </a:xfrm>
          <a:prstGeom prst="rect">
            <a:avLst/>
          </a:prstGeom>
          <a:ln>
            <a:solidFill>
              <a:schemeClr val="tx1"/>
            </a:solidFill>
          </a:ln>
        </p:spPr>
      </p:pic>
      <p:pic>
        <p:nvPicPr>
          <p:cNvPr id="11" name="Picture 10">
            <a:extLst>
              <a:ext uri="{FF2B5EF4-FFF2-40B4-BE49-F238E27FC236}">
                <a16:creationId xmlns:a16="http://schemas.microsoft.com/office/drawing/2014/main" id="{8AC496F1-BB08-89A5-DEAE-C13CE8E09F73}"/>
              </a:ext>
            </a:extLst>
          </p:cNvPr>
          <p:cNvPicPr>
            <a:picLocks noChangeAspect="1"/>
          </p:cNvPicPr>
          <p:nvPr/>
        </p:nvPicPr>
        <p:blipFill>
          <a:blip r:embed="rId4"/>
          <a:stretch>
            <a:fillRect/>
          </a:stretch>
        </p:blipFill>
        <p:spPr>
          <a:xfrm>
            <a:off x="989688" y="681635"/>
            <a:ext cx="5099683" cy="2789614"/>
          </a:xfrm>
          <a:prstGeom prst="rect">
            <a:avLst/>
          </a:prstGeom>
          <a:ln>
            <a:solidFill>
              <a:schemeClr val="tx1"/>
            </a:solidFill>
          </a:ln>
        </p:spPr>
      </p:pic>
      <p:sp>
        <p:nvSpPr>
          <p:cNvPr id="2" name="Slide Number Placeholder 3">
            <a:extLst>
              <a:ext uri="{FF2B5EF4-FFF2-40B4-BE49-F238E27FC236}">
                <a16:creationId xmlns:a16="http://schemas.microsoft.com/office/drawing/2014/main" id="{6C4253FD-2B5B-4B1C-40C5-43AF71142B83}"/>
              </a:ext>
            </a:extLst>
          </p:cNvPr>
          <p:cNvSpPr>
            <a:spLocks noGrp="1"/>
          </p:cNvSpPr>
          <p:nvPr>
            <p:ph type="sldNum" sz="quarter" idx="12"/>
          </p:nvPr>
        </p:nvSpPr>
        <p:spPr>
          <a:xfrm>
            <a:off x="11636611" y="91124"/>
            <a:ext cx="488887" cy="419477"/>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734A15CE-9D31-44FE-A4A3-3DFF052127A3}" type="slidenum">
              <a:rPr kumimoji="0" lang="en-US" sz="1600" b="0" i="0" u="none" strike="noStrike" kern="1200" cap="none" spc="0" normalizeH="0" baseline="0" noProof="0" smtClean="0">
                <a:ln>
                  <a:noFill/>
                </a:ln>
                <a:solidFill>
                  <a:prstClr val="black">
                    <a:tint val="75000"/>
                  </a:prstClr>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600" b="0" i="0" u="none" strike="noStrike" kern="1200" cap="none" spc="0" normalizeH="0" baseline="0" noProof="0" dirty="0">
              <a:ln>
                <a:noFill/>
              </a:ln>
              <a:solidFill>
                <a:prstClr val="black">
                  <a:tint val="75000"/>
                </a:prstClr>
              </a:solidFill>
              <a:effectLst/>
              <a:uLnTx/>
              <a:uFillTx/>
              <a:latin typeface="Calibri"/>
              <a:ea typeface="+mn-ea"/>
              <a:cs typeface="+mn-cs"/>
            </a:endParaRPr>
          </a:p>
        </p:txBody>
      </p:sp>
      <p:sp>
        <p:nvSpPr>
          <p:cNvPr id="5" name="Title 1">
            <a:extLst>
              <a:ext uri="{FF2B5EF4-FFF2-40B4-BE49-F238E27FC236}">
                <a16:creationId xmlns:a16="http://schemas.microsoft.com/office/drawing/2014/main" id="{F91DA255-7D1F-B844-9F3B-46339FDBF3D7}"/>
              </a:ext>
            </a:extLst>
          </p:cNvPr>
          <p:cNvSpPr txBox="1">
            <a:spLocks/>
          </p:cNvSpPr>
          <p:nvPr/>
        </p:nvSpPr>
        <p:spPr>
          <a:xfrm>
            <a:off x="448887" y="91124"/>
            <a:ext cx="11294226" cy="594833"/>
          </a:xfrm>
          <a:prstGeom prst="rect">
            <a:avLst/>
          </a:prstGeom>
        </p:spPr>
        <p:txBody>
          <a:bodyPr vert="horz" lIns="91440" tIns="45720" rIns="91440" bIns="45720" rtlCol="0" anchor="ctr">
            <a:norm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lvl="0">
              <a:defRPr/>
            </a:pPr>
            <a:r>
              <a:rPr lang="en-US" sz="2400" b="1" dirty="0">
                <a:solidFill>
                  <a:prstClr val="black"/>
                </a:solidFill>
                <a:latin typeface="Calibri"/>
              </a:rPr>
              <a:t>Inundation Analysis – No Significant Crop Inundation Detected</a:t>
            </a:r>
            <a:endParaRPr kumimoji="0" lang="en-US" sz="2400" b="0" i="0" u="none" strike="noStrike" kern="1200" cap="none" spc="0" normalizeH="0" baseline="0" noProof="0" dirty="0">
              <a:ln>
                <a:noFill/>
              </a:ln>
              <a:solidFill>
                <a:prstClr val="black"/>
              </a:solidFill>
              <a:effectLst/>
              <a:uLnTx/>
              <a:uFillTx/>
              <a:latin typeface="Calibri"/>
              <a:ea typeface="+mj-ea"/>
              <a:cs typeface="+mj-cs"/>
            </a:endParaRPr>
          </a:p>
        </p:txBody>
      </p:sp>
      <p:grpSp>
        <p:nvGrpSpPr>
          <p:cNvPr id="29" name="Group 28">
            <a:extLst>
              <a:ext uri="{FF2B5EF4-FFF2-40B4-BE49-F238E27FC236}">
                <a16:creationId xmlns:a16="http://schemas.microsoft.com/office/drawing/2014/main" id="{932401FF-787B-E427-DF3A-F953274ADBF8}"/>
              </a:ext>
            </a:extLst>
          </p:cNvPr>
          <p:cNvGrpSpPr/>
          <p:nvPr/>
        </p:nvGrpSpPr>
        <p:grpSpPr>
          <a:xfrm>
            <a:off x="76466" y="2746835"/>
            <a:ext cx="1597261" cy="805811"/>
            <a:chOff x="9844575" y="-1011586"/>
            <a:chExt cx="1597261" cy="805811"/>
          </a:xfrm>
        </p:grpSpPr>
        <p:grpSp>
          <p:nvGrpSpPr>
            <p:cNvPr id="31" name="Group 30">
              <a:extLst>
                <a:ext uri="{FF2B5EF4-FFF2-40B4-BE49-F238E27FC236}">
                  <a16:creationId xmlns:a16="http://schemas.microsoft.com/office/drawing/2014/main" id="{BF60A06D-B221-EB12-9A39-6A11C2208A95}"/>
                </a:ext>
              </a:extLst>
            </p:cNvPr>
            <p:cNvGrpSpPr/>
            <p:nvPr/>
          </p:nvGrpSpPr>
          <p:grpSpPr>
            <a:xfrm>
              <a:off x="9844575" y="-482774"/>
              <a:ext cx="1597261" cy="276999"/>
              <a:chOff x="10039350" y="2571669"/>
              <a:chExt cx="1597261" cy="276999"/>
            </a:xfrm>
          </p:grpSpPr>
          <p:sp>
            <p:nvSpPr>
              <p:cNvPr id="45" name="Rectangle 44">
                <a:extLst>
                  <a:ext uri="{FF2B5EF4-FFF2-40B4-BE49-F238E27FC236}">
                    <a16:creationId xmlns:a16="http://schemas.microsoft.com/office/drawing/2014/main" id="{06E99F95-0A0B-862C-1946-AA1AB1A452FF}"/>
                  </a:ext>
                </a:extLst>
              </p:cNvPr>
              <p:cNvSpPr/>
              <p:nvPr/>
            </p:nvSpPr>
            <p:spPr>
              <a:xfrm>
                <a:off x="10039350" y="2618094"/>
                <a:ext cx="266700" cy="184150"/>
              </a:xfrm>
              <a:prstGeom prst="rect">
                <a:avLst/>
              </a:prstGeom>
              <a:solidFill>
                <a:srgbClr val="70A801"/>
              </a:solid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7" name="TextBox 46">
                <a:extLst>
                  <a:ext uri="{FF2B5EF4-FFF2-40B4-BE49-F238E27FC236}">
                    <a16:creationId xmlns:a16="http://schemas.microsoft.com/office/drawing/2014/main" id="{6A63F367-2690-83FD-F6CF-42163E978F21}"/>
                  </a:ext>
                </a:extLst>
              </p:cNvPr>
              <p:cNvSpPr txBox="1"/>
              <p:nvPr/>
            </p:nvSpPr>
            <p:spPr>
              <a:xfrm>
                <a:off x="10287069" y="2571669"/>
                <a:ext cx="1349542" cy="276999"/>
              </a:xfrm>
              <a:prstGeom prst="rect">
                <a:avLst/>
              </a:prstGeom>
              <a:noFill/>
            </p:spPr>
            <p:txBody>
              <a:bodyPr wrap="square" rtlCol="0">
                <a:spAutoFit/>
              </a:bodyPr>
              <a:lstStyle/>
              <a:p>
                <a:r>
                  <a:rPr lang="en-US" sz="1200" dirty="0"/>
                  <a:t>Peanuts</a:t>
                </a:r>
              </a:p>
            </p:txBody>
          </p:sp>
        </p:grpSp>
        <p:grpSp>
          <p:nvGrpSpPr>
            <p:cNvPr id="33" name="Group 32">
              <a:extLst>
                <a:ext uri="{FF2B5EF4-FFF2-40B4-BE49-F238E27FC236}">
                  <a16:creationId xmlns:a16="http://schemas.microsoft.com/office/drawing/2014/main" id="{9743196A-A743-83BE-EF2B-7F535BF5BC42}"/>
                </a:ext>
              </a:extLst>
            </p:cNvPr>
            <p:cNvGrpSpPr/>
            <p:nvPr/>
          </p:nvGrpSpPr>
          <p:grpSpPr>
            <a:xfrm>
              <a:off x="9844575" y="-1011586"/>
              <a:ext cx="1597261" cy="276999"/>
              <a:chOff x="10039350" y="1962923"/>
              <a:chExt cx="1597261" cy="276999"/>
            </a:xfrm>
          </p:grpSpPr>
          <p:sp>
            <p:nvSpPr>
              <p:cNvPr id="41" name="Rectangle 40">
                <a:extLst>
                  <a:ext uri="{FF2B5EF4-FFF2-40B4-BE49-F238E27FC236}">
                    <a16:creationId xmlns:a16="http://schemas.microsoft.com/office/drawing/2014/main" id="{36B18607-7D58-3A51-89EF-B3A520D19FC6}"/>
                  </a:ext>
                </a:extLst>
              </p:cNvPr>
              <p:cNvSpPr/>
              <p:nvPr/>
            </p:nvSpPr>
            <p:spPr>
              <a:xfrm>
                <a:off x="10039350" y="2009348"/>
                <a:ext cx="266700" cy="184150"/>
              </a:xfrm>
              <a:prstGeom prst="rect">
                <a:avLst/>
              </a:prstGeom>
              <a:solidFill>
                <a:srgbClr val="FCD82D"/>
              </a:solid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3" name="TextBox 42">
                <a:extLst>
                  <a:ext uri="{FF2B5EF4-FFF2-40B4-BE49-F238E27FC236}">
                    <a16:creationId xmlns:a16="http://schemas.microsoft.com/office/drawing/2014/main" id="{EFB3E833-CBC6-C0DD-F3BF-1943CDEFB517}"/>
                  </a:ext>
                </a:extLst>
              </p:cNvPr>
              <p:cNvSpPr txBox="1"/>
              <p:nvPr/>
            </p:nvSpPr>
            <p:spPr>
              <a:xfrm>
                <a:off x="10287069" y="1962923"/>
                <a:ext cx="1349542" cy="276999"/>
              </a:xfrm>
              <a:prstGeom prst="rect">
                <a:avLst/>
              </a:prstGeom>
              <a:noFill/>
            </p:spPr>
            <p:txBody>
              <a:bodyPr wrap="square" rtlCol="0">
                <a:spAutoFit/>
              </a:bodyPr>
              <a:lstStyle/>
              <a:p>
                <a:r>
                  <a:rPr lang="en-US" sz="1200" dirty="0"/>
                  <a:t>Corn</a:t>
                </a:r>
              </a:p>
            </p:txBody>
          </p:sp>
        </p:grpSp>
        <p:grpSp>
          <p:nvGrpSpPr>
            <p:cNvPr id="35" name="Group 34">
              <a:extLst>
                <a:ext uri="{FF2B5EF4-FFF2-40B4-BE49-F238E27FC236}">
                  <a16:creationId xmlns:a16="http://schemas.microsoft.com/office/drawing/2014/main" id="{35CDA307-8F5E-D3DE-8379-6573ABE52877}"/>
                </a:ext>
              </a:extLst>
            </p:cNvPr>
            <p:cNvGrpSpPr/>
            <p:nvPr/>
          </p:nvGrpSpPr>
          <p:grpSpPr>
            <a:xfrm>
              <a:off x="9844575" y="-747180"/>
              <a:ext cx="1597261" cy="276999"/>
              <a:chOff x="10039350" y="2267296"/>
              <a:chExt cx="1597261" cy="276999"/>
            </a:xfrm>
          </p:grpSpPr>
          <p:sp>
            <p:nvSpPr>
              <p:cNvPr id="37" name="Rectangle 36">
                <a:extLst>
                  <a:ext uri="{FF2B5EF4-FFF2-40B4-BE49-F238E27FC236}">
                    <a16:creationId xmlns:a16="http://schemas.microsoft.com/office/drawing/2014/main" id="{5D4D4CA9-24E8-F152-B6BD-841E0D96D5F4}"/>
                  </a:ext>
                </a:extLst>
              </p:cNvPr>
              <p:cNvSpPr/>
              <p:nvPr/>
            </p:nvSpPr>
            <p:spPr>
              <a:xfrm>
                <a:off x="10039350" y="2313721"/>
                <a:ext cx="266700" cy="184150"/>
              </a:xfrm>
              <a:prstGeom prst="rect">
                <a:avLst/>
              </a:prstGeom>
              <a:solidFill>
                <a:srgbClr val="FF0000"/>
              </a:solidFill>
              <a:ln w="3175"/>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39" name="TextBox 38">
                <a:extLst>
                  <a:ext uri="{FF2B5EF4-FFF2-40B4-BE49-F238E27FC236}">
                    <a16:creationId xmlns:a16="http://schemas.microsoft.com/office/drawing/2014/main" id="{FB322592-6780-0637-5DD6-BF164781A917}"/>
                  </a:ext>
                </a:extLst>
              </p:cNvPr>
              <p:cNvSpPr txBox="1"/>
              <p:nvPr/>
            </p:nvSpPr>
            <p:spPr>
              <a:xfrm>
                <a:off x="10287069" y="2267296"/>
                <a:ext cx="1349542" cy="276999"/>
              </a:xfrm>
              <a:prstGeom prst="rect">
                <a:avLst/>
              </a:prstGeom>
              <a:noFill/>
            </p:spPr>
            <p:txBody>
              <a:bodyPr wrap="square" rtlCol="0">
                <a:spAutoFit/>
              </a:bodyPr>
              <a:lstStyle/>
              <a:p>
                <a:r>
                  <a:rPr lang="en-US" sz="1200" dirty="0"/>
                  <a:t>Cotton</a:t>
                </a:r>
              </a:p>
            </p:txBody>
          </p:sp>
        </p:grpSp>
      </p:grpSp>
      <p:sp>
        <p:nvSpPr>
          <p:cNvPr id="51" name="TextBox 50">
            <a:extLst>
              <a:ext uri="{FF2B5EF4-FFF2-40B4-BE49-F238E27FC236}">
                <a16:creationId xmlns:a16="http://schemas.microsoft.com/office/drawing/2014/main" id="{EA664A6E-1BE5-7E3D-FEFC-2BF68222CD63}"/>
              </a:ext>
            </a:extLst>
          </p:cNvPr>
          <p:cNvSpPr txBox="1"/>
          <p:nvPr/>
        </p:nvSpPr>
        <p:spPr>
          <a:xfrm>
            <a:off x="989688" y="3471249"/>
            <a:ext cx="5108983" cy="261610"/>
          </a:xfrm>
          <a:prstGeom prst="rect">
            <a:avLst/>
          </a:prstGeom>
          <a:noFill/>
        </p:spPr>
        <p:txBody>
          <a:bodyPr wrap="square">
            <a:spAutoFit/>
          </a:bodyPr>
          <a:lstStyle/>
          <a:p>
            <a:pPr algn="ctr"/>
            <a:r>
              <a:rPr lang="en-US" sz="1100" dirty="0"/>
              <a:t>CDL 2025</a:t>
            </a:r>
          </a:p>
        </p:txBody>
      </p:sp>
      <p:sp>
        <p:nvSpPr>
          <p:cNvPr id="53" name="TextBox 52">
            <a:extLst>
              <a:ext uri="{FF2B5EF4-FFF2-40B4-BE49-F238E27FC236}">
                <a16:creationId xmlns:a16="http://schemas.microsoft.com/office/drawing/2014/main" id="{70267A15-E985-928C-75D9-CBB02D5129FE}"/>
              </a:ext>
            </a:extLst>
          </p:cNvPr>
          <p:cNvSpPr txBox="1"/>
          <p:nvPr/>
        </p:nvSpPr>
        <p:spPr>
          <a:xfrm>
            <a:off x="5649093" y="6553646"/>
            <a:ext cx="6218722" cy="261610"/>
          </a:xfrm>
          <a:prstGeom prst="rect">
            <a:avLst/>
          </a:prstGeom>
          <a:noFill/>
        </p:spPr>
        <p:txBody>
          <a:bodyPr wrap="square">
            <a:spAutoFit/>
          </a:bodyPr>
          <a:lstStyle/>
          <a:p>
            <a:pPr algn="ctr"/>
            <a:r>
              <a:rPr lang="en-US" sz="1100" dirty="0"/>
              <a:t>Post-Event: Multi-sensor (Sentinel-2, Landsat 8/9) NDVI median composite (Oct 9–19, 2026)</a:t>
            </a:r>
          </a:p>
        </p:txBody>
      </p:sp>
      <p:sp>
        <p:nvSpPr>
          <p:cNvPr id="55" name="TextBox 54">
            <a:extLst>
              <a:ext uri="{FF2B5EF4-FFF2-40B4-BE49-F238E27FC236}">
                <a16:creationId xmlns:a16="http://schemas.microsoft.com/office/drawing/2014/main" id="{CBE94C0D-D8FD-92D3-9D5E-A1DCBA2B60F3}"/>
              </a:ext>
            </a:extLst>
          </p:cNvPr>
          <p:cNvSpPr txBox="1"/>
          <p:nvPr/>
        </p:nvSpPr>
        <p:spPr>
          <a:xfrm>
            <a:off x="5649092" y="3471249"/>
            <a:ext cx="6218724" cy="261610"/>
          </a:xfrm>
          <a:prstGeom prst="rect">
            <a:avLst/>
          </a:prstGeom>
          <a:noFill/>
        </p:spPr>
        <p:txBody>
          <a:bodyPr wrap="square">
            <a:spAutoFit/>
          </a:bodyPr>
          <a:lstStyle/>
          <a:p>
            <a:pPr algn="ctr"/>
            <a:r>
              <a:rPr lang="en-US" sz="1100" dirty="0"/>
              <a:t>Pre-Event: Multi-sensor (Sentinel-2, Landsat 8/9) NDVI median composite (Sep 1–Oct 1, 2026)</a:t>
            </a:r>
          </a:p>
        </p:txBody>
      </p:sp>
      <p:sp>
        <p:nvSpPr>
          <p:cNvPr id="15" name="TextBox 14">
            <a:extLst>
              <a:ext uri="{FF2B5EF4-FFF2-40B4-BE49-F238E27FC236}">
                <a16:creationId xmlns:a16="http://schemas.microsoft.com/office/drawing/2014/main" id="{5C5383DB-E3B1-3658-A7FA-F81C186BFA62}"/>
              </a:ext>
            </a:extLst>
          </p:cNvPr>
          <p:cNvSpPr txBox="1"/>
          <p:nvPr/>
        </p:nvSpPr>
        <p:spPr>
          <a:xfrm>
            <a:off x="1825395" y="4763298"/>
            <a:ext cx="3093009" cy="738664"/>
          </a:xfrm>
          <a:prstGeom prst="rect">
            <a:avLst/>
          </a:prstGeom>
          <a:noFill/>
        </p:spPr>
        <p:txBody>
          <a:bodyPr wrap="square" rtlCol="0">
            <a:spAutoFit/>
          </a:bodyPr>
          <a:lstStyle/>
          <a:p>
            <a:r>
              <a:rPr lang="en-US" sz="1400" dirty="0"/>
              <a:t>As year progresses, NDVI drops due to many factors including harvest, end of season, wind damages, etc.</a:t>
            </a:r>
          </a:p>
        </p:txBody>
      </p:sp>
      <p:grpSp>
        <p:nvGrpSpPr>
          <p:cNvPr id="16" name="Group 15">
            <a:extLst>
              <a:ext uri="{FF2B5EF4-FFF2-40B4-BE49-F238E27FC236}">
                <a16:creationId xmlns:a16="http://schemas.microsoft.com/office/drawing/2014/main" id="{E315DAD7-0CFC-CE84-5094-7D1ADA8CC007}"/>
              </a:ext>
            </a:extLst>
          </p:cNvPr>
          <p:cNvGrpSpPr/>
          <p:nvPr/>
        </p:nvGrpSpPr>
        <p:grpSpPr>
          <a:xfrm flipH="1">
            <a:off x="5734532" y="4674464"/>
            <a:ext cx="244207" cy="925444"/>
            <a:chOff x="4985284" y="3533775"/>
            <a:chExt cx="275570" cy="925444"/>
          </a:xfrm>
        </p:grpSpPr>
        <p:cxnSp>
          <p:nvCxnSpPr>
            <p:cNvPr id="17" name="Straight Connector 16">
              <a:extLst>
                <a:ext uri="{FF2B5EF4-FFF2-40B4-BE49-F238E27FC236}">
                  <a16:creationId xmlns:a16="http://schemas.microsoft.com/office/drawing/2014/main" id="{E480AA71-F6E5-348B-CD6C-5DAE571F56A4}"/>
                </a:ext>
              </a:extLst>
            </p:cNvPr>
            <p:cNvCxnSpPr>
              <a:cxnSpLocks/>
              <a:stCxn id="19" idx="0"/>
            </p:cNvCxnSpPr>
            <p:nvPr/>
          </p:nvCxnSpPr>
          <p:spPr>
            <a:xfrm>
              <a:off x="5077974" y="3533775"/>
              <a:ext cx="18288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18" name="Straight Connector 17">
              <a:extLst>
                <a:ext uri="{FF2B5EF4-FFF2-40B4-BE49-F238E27FC236}">
                  <a16:creationId xmlns:a16="http://schemas.microsoft.com/office/drawing/2014/main" id="{37A1BEBE-3CE6-2890-42B1-FC3A83836EE0}"/>
                </a:ext>
              </a:extLst>
            </p:cNvPr>
            <p:cNvCxnSpPr>
              <a:cxnSpLocks/>
              <a:stCxn id="19" idx="2"/>
            </p:cNvCxnSpPr>
            <p:nvPr/>
          </p:nvCxnSpPr>
          <p:spPr>
            <a:xfrm flipV="1">
              <a:off x="5077974" y="4458030"/>
              <a:ext cx="182880" cy="1189"/>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19" name="Rectangle 18">
              <a:extLst>
                <a:ext uri="{FF2B5EF4-FFF2-40B4-BE49-F238E27FC236}">
                  <a16:creationId xmlns:a16="http://schemas.microsoft.com/office/drawing/2014/main" id="{EAC419AB-33A2-5215-B840-1BFA4D28A7DB}"/>
                </a:ext>
              </a:extLst>
            </p:cNvPr>
            <p:cNvSpPr/>
            <p:nvPr/>
          </p:nvSpPr>
          <p:spPr>
            <a:xfrm>
              <a:off x="4985284" y="3533775"/>
              <a:ext cx="185379" cy="925444"/>
            </a:xfrm>
            <a:prstGeom prst="rect">
              <a:avLst/>
            </a:prstGeom>
            <a:gradFill flip="none" rotWithShape="1">
              <a:gsLst>
                <a:gs pos="0">
                  <a:srgbClr val="021602"/>
                </a:gs>
                <a:gs pos="100000">
                  <a:srgbClr val="297902"/>
                </a:gs>
              </a:gsLst>
              <a:lin ang="5400000" scaled="0"/>
              <a:tileRect/>
            </a:gradFill>
            <a:ln w="9525">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20" name="TextBox 19">
            <a:extLst>
              <a:ext uri="{FF2B5EF4-FFF2-40B4-BE49-F238E27FC236}">
                <a16:creationId xmlns:a16="http://schemas.microsoft.com/office/drawing/2014/main" id="{FEE90F0C-FEC1-4B4E-532E-455FA6791A93}"/>
              </a:ext>
            </a:extLst>
          </p:cNvPr>
          <p:cNvSpPr txBox="1"/>
          <p:nvPr/>
        </p:nvSpPr>
        <p:spPr>
          <a:xfrm>
            <a:off x="4918404" y="4535964"/>
            <a:ext cx="866769" cy="276999"/>
          </a:xfrm>
          <a:prstGeom prst="rect">
            <a:avLst/>
          </a:prstGeom>
          <a:noFill/>
        </p:spPr>
        <p:txBody>
          <a:bodyPr wrap="square">
            <a:spAutoFit/>
          </a:bodyPr>
          <a:lstStyle/>
          <a:p>
            <a:pPr algn="r"/>
            <a:r>
              <a:rPr lang="en-US" sz="1200" dirty="0"/>
              <a:t>High NDVI</a:t>
            </a:r>
          </a:p>
        </p:txBody>
      </p:sp>
      <p:sp>
        <p:nvSpPr>
          <p:cNvPr id="22" name="TextBox 21">
            <a:extLst>
              <a:ext uri="{FF2B5EF4-FFF2-40B4-BE49-F238E27FC236}">
                <a16:creationId xmlns:a16="http://schemas.microsoft.com/office/drawing/2014/main" id="{10F16AE8-63CD-542B-3165-2CA405B533D8}"/>
              </a:ext>
            </a:extLst>
          </p:cNvPr>
          <p:cNvSpPr txBox="1"/>
          <p:nvPr/>
        </p:nvSpPr>
        <p:spPr>
          <a:xfrm>
            <a:off x="4918404" y="5460219"/>
            <a:ext cx="866769" cy="276999"/>
          </a:xfrm>
          <a:prstGeom prst="rect">
            <a:avLst/>
          </a:prstGeom>
          <a:noFill/>
        </p:spPr>
        <p:txBody>
          <a:bodyPr wrap="square">
            <a:spAutoFit/>
          </a:bodyPr>
          <a:lstStyle/>
          <a:p>
            <a:pPr algn="r"/>
            <a:r>
              <a:rPr lang="en-US" sz="1200" dirty="0"/>
              <a:t>Low NDVI</a:t>
            </a:r>
          </a:p>
        </p:txBody>
      </p:sp>
      <p:sp>
        <p:nvSpPr>
          <p:cNvPr id="24" name="TextBox 23">
            <a:extLst>
              <a:ext uri="{FF2B5EF4-FFF2-40B4-BE49-F238E27FC236}">
                <a16:creationId xmlns:a16="http://schemas.microsoft.com/office/drawing/2014/main" id="{52571A5D-465D-8F27-6D13-00B3B20FDCC9}"/>
              </a:ext>
            </a:extLst>
          </p:cNvPr>
          <p:cNvSpPr txBox="1"/>
          <p:nvPr/>
        </p:nvSpPr>
        <p:spPr>
          <a:xfrm>
            <a:off x="6213262" y="701670"/>
            <a:ext cx="1901496" cy="276999"/>
          </a:xfrm>
          <a:prstGeom prst="rect">
            <a:avLst/>
          </a:prstGeom>
          <a:noFill/>
        </p:spPr>
        <p:txBody>
          <a:bodyPr wrap="square">
            <a:spAutoFit/>
          </a:bodyPr>
          <a:lstStyle/>
          <a:p>
            <a:r>
              <a:rPr lang="en-US" sz="1200" b="1" dirty="0">
                <a:solidFill>
                  <a:schemeClr val="bg1"/>
                </a:solidFill>
              </a:rPr>
              <a:t>Pre-Event: Higher NDVI</a:t>
            </a:r>
          </a:p>
        </p:txBody>
      </p:sp>
      <p:sp>
        <p:nvSpPr>
          <p:cNvPr id="26" name="TextBox 25">
            <a:extLst>
              <a:ext uri="{FF2B5EF4-FFF2-40B4-BE49-F238E27FC236}">
                <a16:creationId xmlns:a16="http://schemas.microsoft.com/office/drawing/2014/main" id="{381EBCB0-AD99-A834-0226-B35DD527AD33}"/>
              </a:ext>
            </a:extLst>
          </p:cNvPr>
          <p:cNvSpPr txBox="1"/>
          <p:nvPr/>
        </p:nvSpPr>
        <p:spPr>
          <a:xfrm>
            <a:off x="6213262" y="3800817"/>
            <a:ext cx="1901496" cy="276999"/>
          </a:xfrm>
          <a:prstGeom prst="rect">
            <a:avLst/>
          </a:prstGeom>
          <a:noFill/>
        </p:spPr>
        <p:txBody>
          <a:bodyPr wrap="square">
            <a:spAutoFit/>
          </a:bodyPr>
          <a:lstStyle/>
          <a:p>
            <a:r>
              <a:rPr lang="en-US" sz="1200" b="1" dirty="0">
                <a:solidFill>
                  <a:schemeClr val="bg1"/>
                </a:solidFill>
              </a:rPr>
              <a:t>Post-Event: Lower NDVI</a:t>
            </a:r>
          </a:p>
        </p:txBody>
      </p:sp>
      <p:pic>
        <p:nvPicPr>
          <p:cNvPr id="38" name="Picture 37" descr="Alabama County Map">
            <a:extLst>
              <a:ext uri="{FF2B5EF4-FFF2-40B4-BE49-F238E27FC236}">
                <a16:creationId xmlns:a16="http://schemas.microsoft.com/office/drawing/2014/main" id="{F9819069-8B2C-463D-D5C3-FF888774D57A}"/>
              </a:ext>
            </a:extLst>
          </p:cNvPr>
          <p:cNvPicPr>
            <a:picLocks noChangeAspect="1"/>
          </p:cNvPicPr>
          <p:nvPr/>
        </p:nvPicPr>
        <p:blipFill>
          <a:blip r:embed="rId5"/>
          <a:stretch>
            <a:fillRect/>
          </a:stretch>
        </p:blipFill>
        <p:spPr>
          <a:xfrm>
            <a:off x="318647" y="4641415"/>
            <a:ext cx="906257" cy="1346239"/>
          </a:xfrm>
          <a:prstGeom prst="rect">
            <a:avLst/>
          </a:prstGeom>
        </p:spPr>
      </p:pic>
      <p:sp>
        <p:nvSpPr>
          <p:cNvPr id="42" name="Star: 5 Points 41">
            <a:extLst>
              <a:ext uri="{FF2B5EF4-FFF2-40B4-BE49-F238E27FC236}">
                <a16:creationId xmlns:a16="http://schemas.microsoft.com/office/drawing/2014/main" id="{3199CD09-753C-F210-C0A8-B847F626969D}"/>
              </a:ext>
            </a:extLst>
          </p:cNvPr>
          <p:cNvSpPr/>
          <p:nvPr/>
        </p:nvSpPr>
        <p:spPr>
          <a:xfrm>
            <a:off x="1040793" y="5532127"/>
            <a:ext cx="150432" cy="143069"/>
          </a:xfrm>
          <a:prstGeom prst="star5">
            <a:avLst/>
          </a:prstGeom>
          <a:solidFill>
            <a:srgbClr val="FF0000"/>
          </a:solidFill>
          <a:ln w="12700"/>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9" name="TextBox 48">
            <a:extLst>
              <a:ext uri="{FF2B5EF4-FFF2-40B4-BE49-F238E27FC236}">
                <a16:creationId xmlns:a16="http://schemas.microsoft.com/office/drawing/2014/main" id="{E757182A-D097-939E-3C12-75F4C5169B25}"/>
              </a:ext>
            </a:extLst>
          </p:cNvPr>
          <p:cNvSpPr txBox="1"/>
          <p:nvPr/>
        </p:nvSpPr>
        <p:spPr>
          <a:xfrm>
            <a:off x="0" y="4112327"/>
            <a:ext cx="1544514" cy="461665"/>
          </a:xfrm>
          <a:prstGeom prst="rect">
            <a:avLst/>
          </a:prstGeom>
          <a:noFill/>
        </p:spPr>
        <p:txBody>
          <a:bodyPr wrap="square">
            <a:spAutoFit/>
          </a:bodyPr>
          <a:lstStyle/>
          <a:p>
            <a:pPr algn="ctr"/>
            <a:r>
              <a:rPr lang="en-US" sz="1200" dirty="0"/>
              <a:t>Henry County, Alabama</a:t>
            </a:r>
            <a:endParaRPr lang="en-US" dirty="0"/>
          </a:p>
        </p:txBody>
      </p:sp>
    </p:spTree>
    <p:extLst>
      <p:ext uri="{BB962C8B-B14F-4D97-AF65-F5344CB8AC3E}">
        <p14:creationId xmlns:p14="http://schemas.microsoft.com/office/powerpoint/2010/main" val="727403928"/>
      </p:ext>
    </p:extLst>
  </p:cSld>
  <p:clrMapOvr>
    <a:masterClrMapping/>
  </p:clrMapOvr>
</p:sld>
</file>

<file path=ppt/theme/theme1.xml><?xml version="1.0" encoding="utf-8"?>
<a:theme xmlns:a="http://schemas.openxmlformats.org/drawingml/2006/main" name="14_Custom Design">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docProps/app.xml><?xml version="1.0" encoding="utf-8"?>
<Properties xmlns="http://schemas.openxmlformats.org/officeDocument/2006/extended-properties" xmlns:vt="http://schemas.openxmlformats.org/officeDocument/2006/docPropsVTypes">
  <TotalTime>3759</TotalTime>
  <Words>1241</Words>
  <Application>Microsoft Office PowerPoint</Application>
  <PresentationFormat>Widescreen</PresentationFormat>
  <Paragraphs>254</Paragraphs>
  <Slides>14</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14</vt:i4>
      </vt:variant>
    </vt:vector>
  </HeadingPairs>
  <TitlesOfParts>
    <vt:vector size="19" baseType="lpstr">
      <vt:lpstr>Aptos</vt:lpstr>
      <vt:lpstr>Aptos Narrow</vt:lpstr>
      <vt:lpstr>Arial</vt:lpstr>
      <vt:lpstr>Calibri</vt:lpstr>
      <vt:lpstr>14_Custom Design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Li, Zhe - REE-NASS</dc:creator>
  <cp:lastModifiedBy>Nagle, Avery - REE-NASS</cp:lastModifiedBy>
  <cp:revision>85</cp:revision>
  <dcterms:created xsi:type="dcterms:W3CDTF">2025-07-10T17:48:44Z</dcterms:created>
  <dcterms:modified xsi:type="dcterms:W3CDTF">2026-10-26T17:24:34Z</dcterms:modified>
</cp:coreProperties>
</file>