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405" r:id="rId2"/>
    <p:sldId id="10351" r:id="rId3"/>
    <p:sldId id="10352" r:id="rId4"/>
    <p:sldId id="10355" r:id="rId5"/>
    <p:sldId id="10358" r:id="rId6"/>
    <p:sldId id="10356" r:id="rId7"/>
    <p:sldId id="10357" r:id="rId8"/>
    <p:sldId id="406" r:id="rId9"/>
    <p:sldId id="268" r:id="rId10"/>
    <p:sldId id="258" r:id="rId11"/>
    <p:sldId id="259" r:id="rId12"/>
    <p:sldId id="263" r:id="rId13"/>
    <p:sldId id="264" r:id="rId14"/>
    <p:sldId id="26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7A701-3F38-4522-87C9-8C994BDCD620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ECDC7-F301-42C4-934C-A701BF234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4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87282-90D8-4BC8-9F5B-B95B2900AC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A9D6B-98DC-F44D-23D7-45EEF6A61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F12F9E-BF19-ACD9-805D-D5338420C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E49B4-AD11-CFFE-111E-657C22B65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9F93A-BA3F-051D-C5E6-DF3AC69BC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87282-90D8-4BC8-9F5B-B95B2900AC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903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ECDC7-F301-42C4-934C-A701BF234B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338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5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0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7599" y="304800"/>
            <a:ext cx="488887" cy="41947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72200"/>
            <a:ext cx="3860800" cy="6858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Agricultural Outlook Forum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21 – 22, 2019</a:t>
            </a:r>
          </a:p>
        </p:txBody>
      </p:sp>
    </p:spTree>
    <p:extLst>
      <p:ext uri="{BB962C8B-B14F-4D97-AF65-F5344CB8AC3E}">
        <p14:creationId xmlns:p14="http://schemas.microsoft.com/office/powerpoint/2010/main" val="349725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6"/>
            <a:ext cx="3860800" cy="6858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Agricultural Outlook Forum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21 – 22, 2019</a:t>
            </a:r>
          </a:p>
        </p:txBody>
      </p:sp>
    </p:spTree>
    <p:extLst>
      <p:ext uri="{BB962C8B-B14F-4D97-AF65-F5344CB8AC3E}">
        <p14:creationId xmlns:p14="http://schemas.microsoft.com/office/powerpoint/2010/main" val="14547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6400" y="6035676"/>
            <a:ext cx="3860800" cy="6858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2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3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37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34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s.usda.gov/Research_and_Science/Disaster-Analysis/index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hyperlink" Target="https://agriwatch.projects.earthengine.app/view/rapid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edsciences.nasa.gov/what-we-do/disasters/disasters-activations/texas-flooding-july-202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hou.com/article/news/state/texas-news/texas-flood/texas-hill-country-flooding-timing-factors/285-e8b25b39-7e5f-4d2b-a4fd-8156b8ad815d" TargetMode="External"/><Relationship Id="rId5" Type="http://schemas.openxmlformats.org/officeDocument/2006/relationships/hyperlink" Target="https://texasagriculture.gov/News-Events/Article/10455/COMMISSIONER-SID-MILLER-DEPLOYS-TDA-RESOURCES-TO-AID-TEXANS-IMPACTED-BY-DEVASTA" TargetMode="External"/><Relationship Id="rId4" Type="http://schemas.openxmlformats.org/officeDocument/2006/relationships/hyperlink" Target="https://tdem.texas.gov/disasters/july-flooding-25-002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maps.cocorah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rism.oregonstate.edu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hyperlink" Target="https://nassgeo.csiss.gmu.edu/CropCASM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ssgeo.csiss.gmu.edu/CropCASMA/" TargetMode="External"/><Relationship Id="rId5" Type="http://schemas.openxmlformats.org/officeDocument/2006/relationships/hyperlink" Target="https://prism.oregonstate.edu/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nassgeo.csiss.gmu.edu/CropCASMA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assgeo.csiss.gmu.edu/CropCASMA/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riwatch.projects.earthengine.app/view/rapi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watch.projects.earthengine.app/view/rapid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725714"/>
            <a:ext cx="12192000" cy="15181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2025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0793" y="3549934"/>
            <a:ext cx="9331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USDA NASS Disaster Monitoring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Report last updated: July 17,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434BE-A280-C5E7-F958-F2E8581179C3}"/>
              </a:ext>
            </a:extLst>
          </p:cNvPr>
          <p:cNvSpPr txBox="1"/>
          <p:nvPr/>
        </p:nvSpPr>
        <p:spPr>
          <a:xfrm>
            <a:off x="1616830" y="6210985"/>
            <a:ext cx="895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sz="1800" dirty="0">
                <a:hlinkClick r:id="rId3"/>
              </a:rPr>
              <a:t>https://www.nass.usda.gov/Research_and_Science/Disaster-Analysis/index.php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02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16661-6CA7-1FB8-91E3-09DEED2AA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232" y="406159"/>
            <a:ext cx="6905519" cy="5536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7E1D0C-1FD3-C271-A96F-67021331C1E4}"/>
              </a:ext>
            </a:extLst>
          </p:cNvPr>
          <p:cNvSpPr txBox="1"/>
          <p:nvPr/>
        </p:nvSpPr>
        <p:spPr>
          <a:xfrm>
            <a:off x="4565232" y="6031128"/>
            <a:ext cx="6905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Inundated </a:t>
            </a:r>
            <a:r>
              <a:rPr lang="en-US" dirty="0"/>
              <a:t>cropland in </a:t>
            </a:r>
            <a:r>
              <a:rPr lang="en-US" sz="1800" u="none" strike="noStrike" dirty="0">
                <a:effectLst/>
              </a:rPr>
              <a:t>Gillespie County near Morris Ranch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2FAD74-C234-9C07-E2DD-A215AC7DA85A}"/>
              </a:ext>
            </a:extLst>
          </p:cNvPr>
          <p:cNvCxnSpPr>
            <a:cxnSpLocks/>
          </p:cNvCxnSpPr>
          <p:nvPr/>
        </p:nvCxnSpPr>
        <p:spPr>
          <a:xfrm flipH="1">
            <a:off x="5439869" y="1233783"/>
            <a:ext cx="634107" cy="844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014A12-96E3-7B5A-0497-F29B1D616640}"/>
              </a:ext>
            </a:extLst>
          </p:cNvPr>
          <p:cNvSpPr txBox="1"/>
          <p:nvPr/>
        </p:nvSpPr>
        <p:spPr>
          <a:xfrm>
            <a:off x="5668460" y="864451"/>
            <a:ext cx="125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Sorghum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E7465-37E0-2C6C-D625-CA7AA561E8D4}"/>
              </a:ext>
            </a:extLst>
          </p:cNvPr>
          <p:cNvSpPr txBox="1"/>
          <p:nvPr/>
        </p:nvSpPr>
        <p:spPr>
          <a:xfrm>
            <a:off x="5936823" y="3994333"/>
            <a:ext cx="80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Corn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C148FC-BB30-D1EE-F862-5EAF6C89C1CD}"/>
              </a:ext>
            </a:extLst>
          </p:cNvPr>
          <p:cNvCxnSpPr>
            <a:cxnSpLocks/>
          </p:cNvCxnSpPr>
          <p:nvPr/>
        </p:nvCxnSpPr>
        <p:spPr>
          <a:xfrm flipH="1" flipV="1">
            <a:off x="5815584" y="3408502"/>
            <a:ext cx="411480" cy="6032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7F28B3-EF36-8C4E-1F82-DA0727AFD27B}"/>
              </a:ext>
            </a:extLst>
          </p:cNvPr>
          <p:cNvCxnSpPr>
            <a:cxnSpLocks/>
          </p:cNvCxnSpPr>
          <p:nvPr/>
        </p:nvCxnSpPr>
        <p:spPr>
          <a:xfrm>
            <a:off x="6493864" y="1233783"/>
            <a:ext cx="1152144" cy="369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F64C68E-A17A-3F4A-8582-62661E4A423A}"/>
              </a:ext>
            </a:extLst>
          </p:cNvPr>
          <p:cNvSpPr txBox="1"/>
          <p:nvPr/>
        </p:nvSpPr>
        <p:spPr>
          <a:xfrm>
            <a:off x="8779382" y="1484468"/>
            <a:ext cx="909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Winter Wheat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CAC0CE-D408-C320-6ACF-0CE4961C09DB}"/>
              </a:ext>
            </a:extLst>
          </p:cNvPr>
          <p:cNvCxnSpPr>
            <a:cxnSpLocks/>
          </p:cNvCxnSpPr>
          <p:nvPr/>
        </p:nvCxnSpPr>
        <p:spPr>
          <a:xfrm flipV="1">
            <a:off x="9633452" y="1715301"/>
            <a:ext cx="909530" cy="923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C8CE1D-AA2B-676C-12E3-DA9919DE677F}"/>
              </a:ext>
            </a:extLst>
          </p:cNvPr>
          <p:cNvCxnSpPr>
            <a:cxnSpLocks/>
          </p:cNvCxnSpPr>
          <p:nvPr/>
        </p:nvCxnSpPr>
        <p:spPr>
          <a:xfrm flipV="1">
            <a:off x="9633452" y="1199537"/>
            <a:ext cx="585266" cy="515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576F180-B4D5-D097-7975-4B00570F8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97" y="2280824"/>
            <a:ext cx="3836980" cy="36613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6198003-93FE-6E2F-BC1F-6501EA2F1B16}"/>
              </a:ext>
            </a:extLst>
          </p:cNvPr>
          <p:cNvCxnSpPr>
            <a:cxnSpLocks/>
          </p:cNvCxnSpPr>
          <p:nvPr/>
        </p:nvCxnSpPr>
        <p:spPr>
          <a:xfrm flipV="1">
            <a:off x="2767755" y="3725954"/>
            <a:ext cx="2322576" cy="706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0AA8214-A316-4226-5F5F-9A02A1DB114F}"/>
              </a:ext>
            </a:extLst>
          </p:cNvPr>
          <p:cNvSpPr txBox="1">
            <a:spLocks/>
          </p:cNvSpPr>
          <p:nvPr/>
        </p:nvSpPr>
        <p:spPr>
          <a:xfrm>
            <a:off x="571898" y="406159"/>
            <a:ext cx="38369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Inundated Crop Example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D7470E6-1878-370E-3F8E-E43BACC4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686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81A511B3-1288-E773-386A-E87071A0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C41843-22D9-6031-DF5C-F118DAC56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97" y="2280824"/>
            <a:ext cx="3836980" cy="3661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CB06A-DB97-BD9D-7037-175630EEA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232" y="1233286"/>
            <a:ext cx="6905519" cy="4708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2B19E9-9660-AF30-7C3C-1DCAE14B0EA7}"/>
              </a:ext>
            </a:extLst>
          </p:cNvPr>
          <p:cNvSpPr txBox="1"/>
          <p:nvPr/>
        </p:nvSpPr>
        <p:spPr>
          <a:xfrm>
            <a:off x="9032442" y="3972859"/>
            <a:ext cx="1351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Triticale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92C0F4-CD2B-AA39-2E0A-4AC7D7A29A4D}"/>
              </a:ext>
            </a:extLst>
          </p:cNvPr>
          <p:cNvCxnSpPr>
            <a:cxnSpLocks/>
          </p:cNvCxnSpPr>
          <p:nvPr/>
        </p:nvCxnSpPr>
        <p:spPr>
          <a:xfrm flipH="1">
            <a:off x="9344025" y="4342191"/>
            <a:ext cx="207575" cy="5727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2B10F3-1DED-DC83-581E-D59F34555680}"/>
              </a:ext>
            </a:extLst>
          </p:cNvPr>
          <p:cNvCxnSpPr>
            <a:cxnSpLocks/>
          </p:cNvCxnSpPr>
          <p:nvPr/>
        </p:nvCxnSpPr>
        <p:spPr>
          <a:xfrm>
            <a:off x="9707955" y="4342191"/>
            <a:ext cx="194914" cy="5727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9AA3136-6BF3-9C3D-58FB-AB7AC4227C79}"/>
              </a:ext>
            </a:extLst>
          </p:cNvPr>
          <p:cNvSpPr txBox="1"/>
          <p:nvPr/>
        </p:nvSpPr>
        <p:spPr>
          <a:xfrm>
            <a:off x="4593706" y="3059668"/>
            <a:ext cx="1088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Cotton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C35DEA-0CB1-CD51-5371-765B352B73AD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137816" y="1952625"/>
            <a:ext cx="262859" cy="11070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C9653D-C84F-3CC8-EFC8-285243570627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5137816" y="3429000"/>
            <a:ext cx="131429" cy="1457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911B01-FF21-AECC-45F5-130E40A28C13}"/>
              </a:ext>
            </a:extLst>
          </p:cNvPr>
          <p:cNvCxnSpPr>
            <a:cxnSpLocks/>
          </p:cNvCxnSpPr>
          <p:nvPr/>
        </p:nvCxnSpPr>
        <p:spPr>
          <a:xfrm flipV="1">
            <a:off x="2733675" y="4196370"/>
            <a:ext cx="1807753" cy="5375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E7A895-11CF-11A5-4320-9473B98C1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D685AF-E65F-7C9E-9354-9EDA94252882}"/>
              </a:ext>
            </a:extLst>
          </p:cNvPr>
          <p:cNvSpPr txBox="1"/>
          <p:nvPr/>
        </p:nvSpPr>
        <p:spPr>
          <a:xfrm>
            <a:off x="4565232" y="6031128"/>
            <a:ext cx="6905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Inundated </a:t>
            </a:r>
            <a:r>
              <a:rPr lang="en-US" dirty="0"/>
              <a:t>cropland in </a:t>
            </a:r>
            <a:r>
              <a:rPr lang="en-US" sz="1800" u="none" strike="noStrike" dirty="0">
                <a:effectLst/>
              </a:rPr>
              <a:t>Medina County near Hondo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17BDFD2-B9AF-A8BE-BA5C-35D6A32D9D8B}"/>
              </a:ext>
            </a:extLst>
          </p:cNvPr>
          <p:cNvSpPr txBox="1">
            <a:spLocks/>
          </p:cNvSpPr>
          <p:nvPr/>
        </p:nvSpPr>
        <p:spPr>
          <a:xfrm>
            <a:off x="571898" y="406159"/>
            <a:ext cx="38369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Inundated Crop Example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7484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9D16CA-51BB-C1C8-64AC-04F796890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49" y="566119"/>
            <a:ext cx="6438901" cy="537604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055125-96A3-3054-B95C-7185069D0A81}"/>
              </a:ext>
            </a:extLst>
          </p:cNvPr>
          <p:cNvCxnSpPr>
            <a:cxnSpLocks/>
          </p:cNvCxnSpPr>
          <p:nvPr/>
        </p:nvCxnSpPr>
        <p:spPr>
          <a:xfrm>
            <a:off x="5720566" y="2339369"/>
            <a:ext cx="985034" cy="6442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0E158B-C031-1C61-0D46-F380F471FE8C}"/>
              </a:ext>
            </a:extLst>
          </p:cNvPr>
          <p:cNvSpPr txBox="1"/>
          <p:nvPr/>
        </p:nvSpPr>
        <p:spPr>
          <a:xfrm>
            <a:off x="4955867" y="1970037"/>
            <a:ext cx="125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Sorghum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9BED48-6C47-B7D1-B7A4-565C34EB0051}"/>
              </a:ext>
            </a:extLst>
          </p:cNvPr>
          <p:cNvSpPr txBox="1"/>
          <p:nvPr/>
        </p:nvSpPr>
        <p:spPr>
          <a:xfrm>
            <a:off x="5882076" y="4776251"/>
            <a:ext cx="80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Corn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5818F2-A0CA-6DA1-CE17-BB6DFC8E687C}"/>
              </a:ext>
            </a:extLst>
          </p:cNvPr>
          <p:cNvCxnSpPr>
            <a:cxnSpLocks/>
          </p:cNvCxnSpPr>
          <p:nvPr/>
        </p:nvCxnSpPr>
        <p:spPr>
          <a:xfrm flipH="1" flipV="1">
            <a:off x="5930499" y="3600013"/>
            <a:ext cx="328240" cy="12170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5943AF-8365-1A38-5114-1CABEF734FCD}"/>
              </a:ext>
            </a:extLst>
          </p:cNvPr>
          <p:cNvCxnSpPr>
            <a:cxnSpLocks/>
          </p:cNvCxnSpPr>
          <p:nvPr/>
        </p:nvCxnSpPr>
        <p:spPr>
          <a:xfrm flipV="1">
            <a:off x="6580180" y="4817087"/>
            <a:ext cx="1656087" cy="1438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A07ABDD-2DD2-BFAF-516D-592782299EB8}"/>
              </a:ext>
            </a:extLst>
          </p:cNvPr>
          <p:cNvSpPr txBox="1"/>
          <p:nvPr/>
        </p:nvSpPr>
        <p:spPr>
          <a:xfrm>
            <a:off x="8102290" y="3115186"/>
            <a:ext cx="946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Peanuts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483646-5D26-7EA1-87D1-6000B7A665E5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7550870" y="2983646"/>
            <a:ext cx="551420" cy="3162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821F18-76EB-8D65-DDCD-A1B5B0877647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7282916" y="3299852"/>
            <a:ext cx="819374" cy="4314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26F6CCF-4079-2578-53CF-A27BD1CFF6CB}"/>
              </a:ext>
            </a:extLst>
          </p:cNvPr>
          <p:cNvSpPr txBox="1"/>
          <p:nvPr/>
        </p:nvSpPr>
        <p:spPr>
          <a:xfrm>
            <a:off x="10033445" y="5289294"/>
            <a:ext cx="125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Sunflower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461F9E6-57A1-94D4-E1B5-09B78C0482EF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7962900" y="3299852"/>
            <a:ext cx="139390" cy="369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08967E-15C9-B158-C618-362ED8F85DC2}"/>
              </a:ext>
            </a:extLst>
          </p:cNvPr>
          <p:cNvCxnSpPr>
            <a:cxnSpLocks/>
          </p:cNvCxnSpPr>
          <p:nvPr/>
        </p:nvCxnSpPr>
        <p:spPr>
          <a:xfrm flipH="1" flipV="1">
            <a:off x="9729417" y="5374317"/>
            <a:ext cx="395658" cy="99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756DF8F-31F2-2134-F045-595F2046D6DB}"/>
              </a:ext>
            </a:extLst>
          </p:cNvPr>
          <p:cNvSpPr txBox="1"/>
          <p:nvPr/>
        </p:nvSpPr>
        <p:spPr>
          <a:xfrm>
            <a:off x="8636519" y="4038051"/>
            <a:ext cx="125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Cotton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DBB626-E474-06D9-C675-2F21877C6E59}"/>
              </a:ext>
            </a:extLst>
          </p:cNvPr>
          <p:cNvCxnSpPr>
            <a:cxnSpLocks/>
          </p:cNvCxnSpPr>
          <p:nvPr/>
        </p:nvCxnSpPr>
        <p:spPr>
          <a:xfrm>
            <a:off x="9266312" y="4368692"/>
            <a:ext cx="191127" cy="6861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1CA5B10-9B37-945A-709B-DD9DA660A419}"/>
              </a:ext>
            </a:extLst>
          </p:cNvPr>
          <p:cNvCxnSpPr>
            <a:cxnSpLocks/>
            <a:stCxn id="28" idx="1"/>
          </p:cNvCxnSpPr>
          <p:nvPr/>
        </p:nvCxnSpPr>
        <p:spPr>
          <a:xfrm flipV="1">
            <a:off x="8102290" y="2180099"/>
            <a:ext cx="139390" cy="11197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86A17A5-8D34-BFB3-52EB-49A9807D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7B648-BF7A-D6E6-CE0C-7EDFD371E9F7}"/>
              </a:ext>
            </a:extLst>
          </p:cNvPr>
          <p:cNvSpPr txBox="1"/>
          <p:nvPr/>
        </p:nvSpPr>
        <p:spPr>
          <a:xfrm>
            <a:off x="4743449" y="6031128"/>
            <a:ext cx="6438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Inundated </a:t>
            </a:r>
            <a:r>
              <a:rPr lang="en-US" dirty="0"/>
              <a:t>cropland in </a:t>
            </a:r>
            <a:r>
              <a:rPr lang="en-US" sz="1800" u="none" strike="noStrike" dirty="0">
                <a:effectLst/>
              </a:rPr>
              <a:t>Frio County near Pearsall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D474F-9F40-5DEA-15F1-18EF89826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97" y="2280824"/>
            <a:ext cx="3836980" cy="36613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851588-7442-6414-23F8-4D3E914B711B}"/>
              </a:ext>
            </a:extLst>
          </p:cNvPr>
          <p:cNvCxnSpPr>
            <a:cxnSpLocks/>
          </p:cNvCxnSpPr>
          <p:nvPr/>
        </p:nvCxnSpPr>
        <p:spPr>
          <a:xfrm flipV="1">
            <a:off x="2743200" y="4076700"/>
            <a:ext cx="2212667" cy="8286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1" name="Title 1">
            <a:extLst>
              <a:ext uri="{FF2B5EF4-FFF2-40B4-BE49-F238E27FC236}">
                <a16:creationId xmlns:a16="http://schemas.microsoft.com/office/drawing/2014/main" id="{6D929088-F748-0AF6-4B69-3A50346AE7F7}"/>
              </a:ext>
            </a:extLst>
          </p:cNvPr>
          <p:cNvSpPr txBox="1">
            <a:spLocks/>
          </p:cNvSpPr>
          <p:nvPr/>
        </p:nvSpPr>
        <p:spPr>
          <a:xfrm>
            <a:off x="571898" y="406159"/>
            <a:ext cx="38369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Inundated Crop Example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5324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38F297-7AB3-A122-4C78-C7D3512E2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207" y="566119"/>
            <a:ext cx="5465997" cy="53760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6127E1-FF92-DF5D-E0C5-EF93C62A944C}"/>
              </a:ext>
            </a:extLst>
          </p:cNvPr>
          <p:cNvCxnSpPr>
            <a:cxnSpLocks/>
          </p:cNvCxnSpPr>
          <p:nvPr/>
        </p:nvCxnSpPr>
        <p:spPr>
          <a:xfrm flipH="1">
            <a:off x="6666580" y="2007966"/>
            <a:ext cx="455996" cy="1126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7C5D74-21A7-7DE6-FF8A-ADE0F26523CF}"/>
              </a:ext>
            </a:extLst>
          </p:cNvPr>
          <p:cNvSpPr txBox="1"/>
          <p:nvPr/>
        </p:nvSpPr>
        <p:spPr>
          <a:xfrm>
            <a:off x="6639529" y="1762152"/>
            <a:ext cx="96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Oats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8777F0-A0EF-0C2E-4F48-FB3F5C4E4186}"/>
              </a:ext>
            </a:extLst>
          </p:cNvPr>
          <p:cNvCxnSpPr>
            <a:cxnSpLocks/>
          </p:cNvCxnSpPr>
          <p:nvPr/>
        </p:nvCxnSpPr>
        <p:spPr>
          <a:xfrm>
            <a:off x="7295619" y="2131484"/>
            <a:ext cx="141885" cy="11226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EF1340-8341-C530-E781-1492FA4F2DEB}"/>
              </a:ext>
            </a:extLst>
          </p:cNvPr>
          <p:cNvSpPr txBox="1"/>
          <p:nvPr/>
        </p:nvSpPr>
        <p:spPr>
          <a:xfrm>
            <a:off x="8210866" y="5218791"/>
            <a:ext cx="80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Corn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4C701B-3C26-4005-5F7F-3803302284AC}"/>
              </a:ext>
            </a:extLst>
          </p:cNvPr>
          <p:cNvCxnSpPr>
            <a:cxnSpLocks/>
          </p:cNvCxnSpPr>
          <p:nvPr/>
        </p:nvCxnSpPr>
        <p:spPr>
          <a:xfrm flipH="1">
            <a:off x="7599815" y="5410200"/>
            <a:ext cx="715510" cy="143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292B72-8D10-26F6-CEFA-74E8EE09E49F}"/>
              </a:ext>
            </a:extLst>
          </p:cNvPr>
          <p:cNvSpPr txBox="1"/>
          <p:nvPr/>
        </p:nvSpPr>
        <p:spPr>
          <a:xfrm>
            <a:off x="8807772" y="4328018"/>
            <a:ext cx="125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Cotton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AED2E7-A621-BB0F-5A0D-B4484B188303}"/>
              </a:ext>
            </a:extLst>
          </p:cNvPr>
          <p:cNvCxnSpPr>
            <a:cxnSpLocks/>
          </p:cNvCxnSpPr>
          <p:nvPr/>
        </p:nvCxnSpPr>
        <p:spPr>
          <a:xfrm flipV="1">
            <a:off x="9465822" y="3018230"/>
            <a:ext cx="442720" cy="1355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519539-0F39-E8D0-58C8-360AB0128667}"/>
              </a:ext>
            </a:extLst>
          </p:cNvPr>
          <p:cNvCxnSpPr>
            <a:cxnSpLocks/>
          </p:cNvCxnSpPr>
          <p:nvPr/>
        </p:nvCxnSpPr>
        <p:spPr>
          <a:xfrm flipH="1" flipV="1">
            <a:off x="8686542" y="4145040"/>
            <a:ext cx="436503" cy="2586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05B8CB3-6961-2F8F-1D72-A5878D061F0A}"/>
              </a:ext>
            </a:extLst>
          </p:cNvPr>
          <p:cNvSpPr txBox="1"/>
          <p:nvPr/>
        </p:nvSpPr>
        <p:spPr>
          <a:xfrm>
            <a:off x="8462638" y="2764700"/>
            <a:ext cx="125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Sunflower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60DF61D-B40C-AB04-3AEC-872974C33A1A}"/>
              </a:ext>
            </a:extLst>
          </p:cNvPr>
          <p:cNvCxnSpPr>
            <a:cxnSpLocks/>
          </p:cNvCxnSpPr>
          <p:nvPr/>
        </p:nvCxnSpPr>
        <p:spPr>
          <a:xfrm flipH="1">
            <a:off x="8719185" y="3088730"/>
            <a:ext cx="252858" cy="629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6F260CC-4604-5760-243E-DA0CF7A9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33B0EB-299D-B2F6-AF04-53F21792C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97" y="2280824"/>
            <a:ext cx="3836980" cy="36613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66D85E-702D-C313-CE65-07EC50C8B796}"/>
              </a:ext>
            </a:extLst>
          </p:cNvPr>
          <p:cNvCxnSpPr>
            <a:cxnSpLocks/>
          </p:cNvCxnSpPr>
          <p:nvPr/>
        </p:nvCxnSpPr>
        <p:spPr>
          <a:xfrm flipV="1">
            <a:off x="2581275" y="4057650"/>
            <a:ext cx="2962799" cy="666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3A33B4-9EC6-3EE8-4B33-D891335DF314}"/>
              </a:ext>
            </a:extLst>
          </p:cNvPr>
          <p:cNvSpPr txBox="1"/>
          <p:nvPr/>
        </p:nvSpPr>
        <p:spPr>
          <a:xfrm>
            <a:off x="5309207" y="6031128"/>
            <a:ext cx="5465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Inundated </a:t>
            </a:r>
            <a:r>
              <a:rPr lang="en-US" dirty="0"/>
              <a:t>cropland in </a:t>
            </a:r>
            <a:r>
              <a:rPr lang="en-US" sz="1800" u="none" strike="noStrike" dirty="0">
                <a:effectLst/>
              </a:rPr>
              <a:t>Uvalde County near Sabinal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4CBBBD7-3BFE-A66A-87DC-F25A5F80EFC6}"/>
              </a:ext>
            </a:extLst>
          </p:cNvPr>
          <p:cNvSpPr txBox="1">
            <a:spLocks/>
          </p:cNvSpPr>
          <p:nvPr/>
        </p:nvSpPr>
        <p:spPr>
          <a:xfrm>
            <a:off x="571898" y="406159"/>
            <a:ext cx="38369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Inundated Crop Example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4312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EA8F0DEF-D685-70B7-15EF-FB90C6DB4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476101-65DC-D7B5-C4E5-380C1F861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232" y="406159"/>
            <a:ext cx="6663682" cy="553864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C3858E-C24F-7174-74D0-40E2C6D6789A}"/>
              </a:ext>
            </a:extLst>
          </p:cNvPr>
          <p:cNvCxnSpPr>
            <a:cxnSpLocks/>
          </p:cNvCxnSpPr>
          <p:nvPr/>
        </p:nvCxnSpPr>
        <p:spPr>
          <a:xfrm flipH="1">
            <a:off x="7302804" y="5154528"/>
            <a:ext cx="962025" cy="495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148F55-2937-8572-FA0C-A908943D1624}"/>
              </a:ext>
            </a:extLst>
          </p:cNvPr>
          <p:cNvCxnSpPr>
            <a:cxnSpLocks/>
          </p:cNvCxnSpPr>
          <p:nvPr/>
        </p:nvCxnSpPr>
        <p:spPr>
          <a:xfrm flipH="1">
            <a:off x="7734300" y="5055860"/>
            <a:ext cx="5305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0FB6905-EAC4-0638-2C9C-4E31EC6EB52E}"/>
              </a:ext>
            </a:extLst>
          </p:cNvPr>
          <p:cNvSpPr txBox="1"/>
          <p:nvPr/>
        </p:nvSpPr>
        <p:spPr>
          <a:xfrm>
            <a:off x="6339840" y="543864"/>
            <a:ext cx="80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Corn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55D89D-85F5-8975-1458-03041EB85060}"/>
              </a:ext>
            </a:extLst>
          </p:cNvPr>
          <p:cNvCxnSpPr>
            <a:cxnSpLocks/>
          </p:cNvCxnSpPr>
          <p:nvPr/>
        </p:nvCxnSpPr>
        <p:spPr>
          <a:xfrm>
            <a:off x="6743700" y="913196"/>
            <a:ext cx="0" cy="506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10C2342-8832-5570-CE16-EBE04D01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6C4AE-0108-2A62-2D4D-0F0AC7F52305}"/>
              </a:ext>
            </a:extLst>
          </p:cNvPr>
          <p:cNvSpPr txBox="1"/>
          <p:nvPr/>
        </p:nvSpPr>
        <p:spPr>
          <a:xfrm>
            <a:off x="4565233" y="6031128"/>
            <a:ext cx="6663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Inundated </a:t>
            </a:r>
            <a:r>
              <a:rPr lang="en-US" dirty="0"/>
              <a:t>cropland in </a:t>
            </a:r>
            <a:r>
              <a:rPr lang="en-US" sz="1800" u="none" strike="noStrike" dirty="0">
                <a:effectLst/>
              </a:rPr>
              <a:t>Bell County near White Hall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02F266-F6E9-E40E-C27B-3D8E6A45D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97" y="2280824"/>
            <a:ext cx="3836980" cy="36613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AC6C46-2A04-8FDB-459B-F56CCFF52526}"/>
              </a:ext>
            </a:extLst>
          </p:cNvPr>
          <p:cNvCxnSpPr>
            <a:cxnSpLocks/>
          </p:cNvCxnSpPr>
          <p:nvPr/>
        </p:nvCxnSpPr>
        <p:spPr>
          <a:xfrm flipV="1">
            <a:off x="3219450" y="4057650"/>
            <a:ext cx="2324624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3075DFD-7056-8207-001B-3B53E3C29EED}"/>
              </a:ext>
            </a:extLst>
          </p:cNvPr>
          <p:cNvSpPr txBox="1"/>
          <p:nvPr/>
        </p:nvSpPr>
        <p:spPr>
          <a:xfrm>
            <a:off x="8162939" y="4920529"/>
            <a:ext cx="80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800" u="none" strike="noStrike" dirty="0">
                <a:effectLst/>
              </a:rPr>
              <a:t>Corn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A643273-3CAE-C99F-95AC-E5DB8B20B8EC}"/>
              </a:ext>
            </a:extLst>
          </p:cNvPr>
          <p:cNvSpPr txBox="1">
            <a:spLocks/>
          </p:cNvSpPr>
          <p:nvPr/>
        </p:nvSpPr>
        <p:spPr>
          <a:xfrm>
            <a:off x="571898" y="406159"/>
            <a:ext cx="383698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Inundated Crop Example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7999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2D883C2-E179-A81B-08F8-98F15568B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C8B58-833A-8AA2-5297-440D322EE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94" y="1145250"/>
            <a:ext cx="9222810" cy="4958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14557B-6C16-1BAB-5B1B-7B43C255A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983" y="4693906"/>
            <a:ext cx="1091705" cy="1102999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E5A6B7-F7F9-9AD4-BBED-ADCF2015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958116-79CF-EAFD-1C1C-EF8A5F1DC334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RAPID V2.0 Beta - Real-time Assessment and Prompt Inundation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381B9-8930-8383-FD38-7B68697B0486}"/>
              </a:ext>
            </a:extLst>
          </p:cNvPr>
          <p:cNvSpPr txBox="1"/>
          <p:nvPr/>
        </p:nvSpPr>
        <p:spPr>
          <a:xfrm>
            <a:off x="1616830" y="6210985"/>
            <a:ext cx="895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hlinkClick r:id="rId5"/>
              </a:rPr>
              <a:t>RAPID V2.0 Beta (Real-time Assessment and Prompt Inundation Detection)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1773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F95E7-9D90-828E-0CDE-84669B55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30" y="1351876"/>
            <a:ext cx="4890070" cy="4571999"/>
          </a:xfrm>
        </p:spPr>
        <p:txBody>
          <a:bodyPr>
            <a:noAutofit/>
          </a:bodyPr>
          <a:lstStyle/>
          <a:p>
            <a:pPr fontAlgn="base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rainfall in early July triggered by Tropical Storm Barry resulted in catastrophic flooding across Central Texas, the Hill Country, and Concho Valley.</a:t>
            </a:r>
          </a:p>
          <a:p>
            <a:pPr fontAlgn="base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 along the Guadalupe River, which reached a major flood stage, were devastated.</a:t>
            </a:r>
          </a:p>
          <a:p>
            <a:pPr fontAlgn="base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flooding resulted in significant loss of life, damage to property, and flooded croplands.</a:t>
            </a:r>
          </a:p>
          <a:p>
            <a:pPr fontAlgn="base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3B57DEE-6A29-A9D0-544C-4C56BDB8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FCEFFE-AF98-FB0C-7BD6-C46A56B2283C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Event Summary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5F081E-95C8-6C84-2E3A-1D2AB27F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70396"/>
            <a:ext cx="5160034" cy="3712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94C55-C492-35B5-F0DC-C408909524AA}"/>
              </a:ext>
            </a:extLst>
          </p:cNvPr>
          <p:cNvSpPr txBox="1"/>
          <p:nvPr/>
        </p:nvSpPr>
        <p:spPr>
          <a:xfrm>
            <a:off x="6096000" y="5164438"/>
            <a:ext cx="516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1-day precipitation totals from NASA’s IMERG multi-satellite precipitation product show heavy rainfall over central Texas on July 4, 2025. </a:t>
            </a:r>
          </a:p>
          <a:p>
            <a:pPr algn="ctr"/>
            <a:r>
              <a:rPr lang="en-US" sz="1200" b="1" dirty="0"/>
              <a:t>Credit: </a:t>
            </a:r>
            <a:r>
              <a:rPr lang="en-US" sz="1200" dirty="0"/>
              <a:t>NASA Worldview, Jacob Reed (NASA GSFC)</a:t>
            </a:r>
            <a:r>
              <a:rPr lang="en-US" sz="1200" b="1" dirty="0"/>
              <a:t>. Image Source: </a:t>
            </a:r>
            <a:r>
              <a:rPr lang="en-US" sz="1200" dirty="0">
                <a:hlinkClick r:id="rId3"/>
              </a:rPr>
              <a:t>NASA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1556B-B0E4-41C5-FFAF-3B07DFAF13F0}"/>
              </a:ext>
            </a:extLst>
          </p:cNvPr>
          <p:cNvSpPr txBox="1"/>
          <p:nvPr/>
        </p:nvSpPr>
        <p:spPr>
          <a:xfrm>
            <a:off x="1223483" y="5825065"/>
            <a:ext cx="105061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 Information Sources:</a:t>
            </a:r>
            <a:endParaRPr lang="en-US" sz="1100" b="1" dirty="0">
              <a:hlinkClick r:id="rId4"/>
            </a:endParaRPr>
          </a:p>
          <a:p>
            <a:pPr algn="ctr"/>
            <a:r>
              <a:rPr lang="en-US" sz="1100" dirty="0">
                <a:hlinkClick r:id="rId4"/>
              </a:rPr>
              <a:t>https://tdem.texas.gov/disasters/july-flooding-25-0026</a:t>
            </a:r>
            <a:endParaRPr lang="en-US" sz="1100" dirty="0"/>
          </a:p>
          <a:p>
            <a:pPr algn="ctr"/>
            <a:r>
              <a:rPr lang="en-US" sz="1100" dirty="0">
                <a:hlinkClick r:id="rId3"/>
              </a:rPr>
              <a:t>https://appliedsciences.nasa.gov/what-we-do/disasters/disasters-activations/texas-flooding-july-2025</a:t>
            </a:r>
            <a:r>
              <a:rPr lang="en-US" sz="1100" dirty="0"/>
              <a:t> </a:t>
            </a:r>
          </a:p>
          <a:p>
            <a:pPr algn="ctr"/>
            <a:r>
              <a:rPr lang="en-US" sz="1100" dirty="0">
                <a:hlinkClick r:id="rId5"/>
              </a:rPr>
              <a:t>https://texasagriculture.gov/News-Events/Article/10455/COMMISSIONER-SID-MILLER-DEPLOYS-TDA-RESOURCES-TO-AID-TEXANS-IMPACTED-BY-DEVASTA</a:t>
            </a:r>
            <a:r>
              <a:rPr lang="en-US" sz="1100" dirty="0"/>
              <a:t> </a:t>
            </a:r>
          </a:p>
          <a:p>
            <a:pPr algn="ctr"/>
            <a:r>
              <a:rPr lang="en-US" sz="1100" dirty="0">
                <a:hlinkClick r:id="rId6"/>
              </a:rPr>
              <a:t>https://www.khou.com/article/news/state/texas-news/texas-flood/texas-hill-country-flooding-timing-factors/285-e8b25b39-7e5f-4d2b-a4fd-8156b8ad815d</a:t>
            </a:r>
            <a:endParaRPr lang="en-US" sz="1100" dirty="0"/>
          </a:p>
          <a:p>
            <a:pPr algn="ct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923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4485E3E-62E6-55C9-946D-0262BE3C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5ACBF2-24B8-EA1E-506C-2BAB2B53E6B9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Floods: </a:t>
            </a:r>
            <a:r>
              <a:rPr lang="en-US" sz="2400" b="1" dirty="0">
                <a:solidFill>
                  <a:prstClr val="black"/>
                </a:solidFill>
              </a:rPr>
              <a:t>7/2 to 7/5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Daily Precipitation </a:t>
            </a:r>
            <a:r>
              <a:rPr lang="en-US" sz="2400" b="1" dirty="0">
                <a:hlinkClick r:id="rId2"/>
              </a:rPr>
              <a:t>CoCoRaHS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Data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E77199-45C3-6F66-AD7D-543C8EC08AAD}"/>
              </a:ext>
            </a:extLst>
          </p:cNvPr>
          <p:cNvGrpSpPr/>
          <p:nvPr/>
        </p:nvGrpSpPr>
        <p:grpSpPr>
          <a:xfrm>
            <a:off x="963269" y="1199537"/>
            <a:ext cx="4923181" cy="2594005"/>
            <a:chOff x="458790" y="1040845"/>
            <a:chExt cx="5180171" cy="27294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47CD2B-450C-E11C-ECF9-3802743C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790" y="1040845"/>
              <a:ext cx="1261617" cy="174737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C55BCD-04B3-8A04-9C03-C7BE57444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0076" y="1040845"/>
              <a:ext cx="3778885" cy="272941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FF8D78-9FC8-915E-9024-2A5641F7CBB4}"/>
                </a:ext>
              </a:extLst>
            </p:cNvPr>
            <p:cNvSpPr txBox="1"/>
            <p:nvPr/>
          </p:nvSpPr>
          <p:spPr>
            <a:xfrm>
              <a:off x="4440474" y="1085439"/>
              <a:ext cx="1145219" cy="3077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July 2, 2025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93616F-EB43-1B8B-3445-17E53FC47D26}"/>
              </a:ext>
            </a:extLst>
          </p:cNvPr>
          <p:cNvGrpSpPr/>
          <p:nvPr/>
        </p:nvGrpSpPr>
        <p:grpSpPr>
          <a:xfrm>
            <a:off x="6291249" y="1199538"/>
            <a:ext cx="4889856" cy="2594005"/>
            <a:chOff x="6022138" y="1040846"/>
            <a:chExt cx="5145106" cy="27294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AF6DB1-2DA2-A755-1446-10326F5B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2138" y="1058805"/>
              <a:ext cx="1221940" cy="172941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41FA75-466A-5FD6-1826-CC5AB2B6E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0382" y="1040846"/>
              <a:ext cx="3756862" cy="272941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2AFF71-9DE9-96E0-DC0A-1D0C9C9BEC40}"/>
                </a:ext>
              </a:extLst>
            </p:cNvPr>
            <p:cNvSpPr txBox="1"/>
            <p:nvPr/>
          </p:nvSpPr>
          <p:spPr>
            <a:xfrm>
              <a:off x="9946109" y="1085438"/>
              <a:ext cx="1145219" cy="3077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July 3, 2025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31B60D-BF62-F4CE-8977-3576C31C4470}"/>
              </a:ext>
            </a:extLst>
          </p:cNvPr>
          <p:cNvGrpSpPr/>
          <p:nvPr/>
        </p:nvGrpSpPr>
        <p:grpSpPr>
          <a:xfrm>
            <a:off x="963269" y="4090491"/>
            <a:ext cx="4913283" cy="2591894"/>
            <a:chOff x="458790" y="3931908"/>
            <a:chExt cx="5169756" cy="27271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9EADF5-D2F2-637C-6D5B-45E94EBFC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82"/>
            <a:stretch/>
          </p:blipFill>
          <p:spPr>
            <a:xfrm>
              <a:off x="1871683" y="3931908"/>
              <a:ext cx="3756863" cy="272719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7596D9-A98B-CB77-7A64-A7440C5BE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8790" y="3931908"/>
              <a:ext cx="1265084" cy="183687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220369-9453-66B7-F298-B44D89A7A021}"/>
                </a:ext>
              </a:extLst>
            </p:cNvPr>
            <p:cNvSpPr txBox="1"/>
            <p:nvPr/>
          </p:nvSpPr>
          <p:spPr>
            <a:xfrm>
              <a:off x="4440474" y="3981036"/>
              <a:ext cx="1145219" cy="3077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July 4, 2025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B5D7AA-C0F0-2551-356A-4CFDA55CD401}"/>
              </a:ext>
            </a:extLst>
          </p:cNvPr>
          <p:cNvGrpSpPr/>
          <p:nvPr/>
        </p:nvGrpSpPr>
        <p:grpSpPr>
          <a:xfrm>
            <a:off x="6291249" y="4089160"/>
            <a:ext cx="4889856" cy="2566403"/>
            <a:chOff x="6022138" y="3931908"/>
            <a:chExt cx="5145106" cy="270036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D065B2-BC91-A543-8C6D-6D71B8C1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0381" y="3931909"/>
              <a:ext cx="3756863" cy="270036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9FBCFDF-B404-7F02-E402-DC2F3DCBA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22138" y="3931908"/>
              <a:ext cx="1221940" cy="179494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F3A3EC-3484-CEB9-3D7A-5932BE25BE5D}"/>
                </a:ext>
              </a:extLst>
            </p:cNvPr>
            <p:cNvSpPr txBox="1"/>
            <p:nvPr/>
          </p:nvSpPr>
          <p:spPr>
            <a:xfrm>
              <a:off x="9946109" y="3992519"/>
              <a:ext cx="1145219" cy="3077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July 5,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996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EBEE-7DF1-A162-47B2-9965BE24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01B292C-980C-44B1-F5E1-B559F42F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CD96F7-E2E1-B3A7-66C6-C0E1F3CC2DF0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Floods: 7/2 to 7/5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Daily Precipitation Totals Crop Mask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FC0078-BE18-E23C-2225-72BE700FB75A}"/>
              </a:ext>
            </a:extLst>
          </p:cNvPr>
          <p:cNvGrpSpPr/>
          <p:nvPr/>
        </p:nvGrpSpPr>
        <p:grpSpPr>
          <a:xfrm>
            <a:off x="2330439" y="1199537"/>
            <a:ext cx="7531121" cy="5525726"/>
            <a:chOff x="2274244" y="1199537"/>
            <a:chExt cx="7531121" cy="55257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C361F5-AB20-E89E-1D1A-99FEAA865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297" t="22223" r="64219" b="9165"/>
            <a:stretch>
              <a:fillRect/>
            </a:stretch>
          </p:blipFill>
          <p:spPr>
            <a:xfrm>
              <a:off x="6095999" y="4022569"/>
              <a:ext cx="3709365" cy="2702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C81E86-B235-2EFD-1968-EF9B6028E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97" t="22223" r="64219" b="9165"/>
            <a:stretch>
              <a:fillRect/>
            </a:stretch>
          </p:blipFill>
          <p:spPr>
            <a:xfrm>
              <a:off x="2274244" y="4022569"/>
              <a:ext cx="3709365" cy="2702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89E711-68C9-2AB9-6D9B-47BCECB1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297" t="22223" r="64219" b="9167"/>
            <a:stretch>
              <a:fillRect/>
            </a:stretch>
          </p:blipFill>
          <p:spPr>
            <a:xfrm>
              <a:off x="6096000" y="1199537"/>
              <a:ext cx="3709365" cy="27026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257314-8685-CBA4-C241-4F1A1C65F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297" t="22223" r="64219" b="9165"/>
            <a:stretch>
              <a:fillRect/>
            </a:stretch>
          </p:blipFill>
          <p:spPr>
            <a:xfrm>
              <a:off x="2274244" y="1201943"/>
              <a:ext cx="3709365" cy="27026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C23EE62-3571-C766-AE03-233B42B9A44F}"/>
              </a:ext>
            </a:extLst>
          </p:cNvPr>
          <p:cNvSpPr txBox="1"/>
          <p:nvPr/>
        </p:nvSpPr>
        <p:spPr>
          <a:xfrm>
            <a:off x="4951400" y="1199537"/>
            <a:ext cx="108840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July 2, 2025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33D637-0F72-2509-C0F2-337658793089}"/>
              </a:ext>
            </a:extLst>
          </p:cNvPr>
          <p:cNvSpPr txBox="1"/>
          <p:nvPr/>
        </p:nvSpPr>
        <p:spPr>
          <a:xfrm>
            <a:off x="8773155" y="1199537"/>
            <a:ext cx="108840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July 3, 2025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2A7BAB-E0CB-5797-F8EF-4A5211CEB621}"/>
              </a:ext>
            </a:extLst>
          </p:cNvPr>
          <p:cNvSpPr txBox="1"/>
          <p:nvPr/>
        </p:nvSpPr>
        <p:spPr>
          <a:xfrm>
            <a:off x="4951400" y="4020163"/>
            <a:ext cx="108840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July 4, 2025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E1BF17-EDED-5C66-3F96-494A32484B28}"/>
              </a:ext>
            </a:extLst>
          </p:cNvPr>
          <p:cNvSpPr txBox="1"/>
          <p:nvPr/>
        </p:nvSpPr>
        <p:spPr>
          <a:xfrm>
            <a:off x="8773155" y="4020163"/>
            <a:ext cx="108840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July 5, 2025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024571-DBA2-B850-2F4E-39239786F0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35" t="6775" r="47831" b="38990"/>
          <a:stretch>
            <a:fillRect/>
          </a:stretch>
        </p:blipFill>
        <p:spPr>
          <a:xfrm>
            <a:off x="1190506" y="1199537"/>
            <a:ext cx="1006425" cy="270269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696716D-4837-1650-159F-0F1936C0FCB3}"/>
              </a:ext>
            </a:extLst>
          </p:cNvPr>
          <p:cNvGrpSpPr/>
          <p:nvPr/>
        </p:nvGrpSpPr>
        <p:grpSpPr>
          <a:xfrm>
            <a:off x="9973951" y="1241150"/>
            <a:ext cx="1817847" cy="1717950"/>
            <a:chOff x="9973951" y="1241150"/>
            <a:chExt cx="1817847" cy="1717950"/>
          </a:xfrm>
        </p:grpSpPr>
        <p:pic>
          <p:nvPicPr>
            <p:cNvPr id="1026" name="Picture 2" descr="Texas Counties Map Digital Download - Jpeg, Png, Svg, Dwg, Pdf &amp;  Illustrator Files - Etsy">
              <a:extLst>
                <a:ext uri="{FF2B5EF4-FFF2-40B4-BE49-F238E27FC236}">
                  <a16:creationId xmlns:a16="http://schemas.microsoft.com/office/drawing/2014/main" id="{89914BCA-42E4-E284-B6BA-08D9F7478C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7" r="11637"/>
            <a:stretch>
              <a:fillRect/>
            </a:stretch>
          </p:blipFill>
          <p:spPr bwMode="auto">
            <a:xfrm>
              <a:off x="9973951" y="1241150"/>
              <a:ext cx="1817847" cy="171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63D7157-FC20-2A47-342A-0892F6E8BC7E}"/>
                </a:ext>
              </a:extLst>
            </p:cNvPr>
            <p:cNvSpPr/>
            <p:nvPr/>
          </p:nvSpPr>
          <p:spPr>
            <a:xfrm>
              <a:off x="10706100" y="1943100"/>
              <a:ext cx="738188" cy="509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9CE4F5-17CC-E85F-C44D-0A22D44A887E}"/>
              </a:ext>
            </a:extLst>
          </p:cNvPr>
          <p:cNvSpPr txBox="1"/>
          <p:nvPr/>
        </p:nvSpPr>
        <p:spPr>
          <a:xfrm>
            <a:off x="9973950" y="4600627"/>
            <a:ext cx="20101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Precipitation data derived from PRISM/NACSE, Oregon State University (</a:t>
            </a:r>
            <a:r>
              <a:rPr lang="en-US" sz="1050" dirty="0">
                <a:hlinkClick r:id="rId8"/>
              </a:rPr>
              <a:t>https://prism.oregonstate.edu/</a:t>
            </a:r>
            <a:r>
              <a:rPr lang="en-US" sz="1050" dirty="0"/>
              <a:t>) and hosted on Crop-CASMA enabled by NSF </a:t>
            </a:r>
            <a:r>
              <a:rPr lang="en-US" sz="1050" dirty="0" err="1"/>
              <a:t>CropSmart</a:t>
            </a:r>
            <a:r>
              <a:rPr lang="en-US" sz="1050" dirty="0"/>
              <a:t> grant (</a:t>
            </a:r>
            <a:r>
              <a:rPr lang="en-US" sz="1050" dirty="0">
                <a:hlinkClick r:id="rId9"/>
              </a:rPr>
              <a:t>https://nassgeo.csiss.gmu.edu/CropCASMA/</a:t>
            </a:r>
            <a:r>
              <a:rPr lang="en-U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220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3B482-B82D-7B76-D573-668AB4F06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A3C14-BC27-93CB-A294-659E607B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97" t="22223" r="64219" b="9165"/>
          <a:stretch>
            <a:fillRect/>
          </a:stretch>
        </p:blipFill>
        <p:spPr>
          <a:xfrm>
            <a:off x="2330437" y="1199535"/>
            <a:ext cx="7531122" cy="5487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0021B9-AA05-A844-3A4E-062C64DB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68A9CE-E68D-171F-4109-F5FBF887BF9F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Floods: 6/30 to 7/6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Weekly Precipitation Anomaly Crop Mask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7FA4C4E-A2AA-C47A-4D0D-BE2349AE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23" t="9906" r="22619" b="3995"/>
          <a:stretch>
            <a:fillRect/>
          </a:stretch>
        </p:blipFill>
        <p:spPr>
          <a:xfrm>
            <a:off x="1185599" y="1199537"/>
            <a:ext cx="1011331" cy="135134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049EAF-B2ED-1F0A-72F0-656B92E5F50B}"/>
              </a:ext>
            </a:extLst>
          </p:cNvPr>
          <p:cNvGrpSpPr/>
          <p:nvPr/>
        </p:nvGrpSpPr>
        <p:grpSpPr>
          <a:xfrm>
            <a:off x="9973951" y="1241150"/>
            <a:ext cx="1817847" cy="1717950"/>
            <a:chOff x="9973951" y="1241150"/>
            <a:chExt cx="1817847" cy="1717950"/>
          </a:xfrm>
        </p:grpSpPr>
        <p:pic>
          <p:nvPicPr>
            <p:cNvPr id="8" name="Picture 2" descr="Texas Counties Map Digital Download - Jpeg, Png, Svg, Dwg, Pdf &amp;  Illustrator Files - Etsy">
              <a:extLst>
                <a:ext uri="{FF2B5EF4-FFF2-40B4-BE49-F238E27FC236}">
                  <a16:creationId xmlns:a16="http://schemas.microsoft.com/office/drawing/2014/main" id="{F18F60DA-9389-18B5-AAC4-E29310FA72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7" r="11637"/>
            <a:stretch>
              <a:fillRect/>
            </a:stretch>
          </p:blipFill>
          <p:spPr bwMode="auto">
            <a:xfrm>
              <a:off x="9973951" y="1241150"/>
              <a:ext cx="1817847" cy="171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00E9CC-9D1B-7059-9699-9122D0DD68AF}"/>
                </a:ext>
              </a:extLst>
            </p:cNvPr>
            <p:cNvSpPr/>
            <p:nvPr/>
          </p:nvSpPr>
          <p:spPr>
            <a:xfrm>
              <a:off x="10706100" y="1943100"/>
              <a:ext cx="738188" cy="509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FCEBE13-2E76-A708-CA10-067E0FB1B529}"/>
              </a:ext>
            </a:extLst>
          </p:cNvPr>
          <p:cNvSpPr txBox="1"/>
          <p:nvPr/>
        </p:nvSpPr>
        <p:spPr>
          <a:xfrm>
            <a:off x="9973950" y="4600627"/>
            <a:ext cx="20101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Precipitation data derived from PRISM/NACSE, Oregon State University (</a:t>
            </a:r>
            <a:r>
              <a:rPr lang="en-US" sz="1050" dirty="0">
                <a:hlinkClick r:id="rId5"/>
              </a:rPr>
              <a:t>https://prism.oregonstate.edu/</a:t>
            </a:r>
            <a:r>
              <a:rPr lang="en-US" sz="1050" dirty="0"/>
              <a:t>) and hosted on Crop-CASMA enabled by NSF </a:t>
            </a:r>
            <a:r>
              <a:rPr lang="en-US" sz="1050" dirty="0" err="1"/>
              <a:t>CropSmart</a:t>
            </a:r>
            <a:r>
              <a:rPr lang="en-US" sz="1050" dirty="0"/>
              <a:t> grant (</a:t>
            </a:r>
            <a:r>
              <a:rPr lang="en-US" sz="1050" dirty="0">
                <a:hlinkClick r:id="rId6"/>
              </a:rPr>
              <a:t>https://nassgeo.csiss.gmu.edu/CropCASMA/</a:t>
            </a:r>
            <a:r>
              <a:rPr lang="en-U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05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1CB71-AB68-9A9A-BA63-1379C9A85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2E6F62-79F0-96A6-4239-639BB906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6" t="3385" r="25539" b="3551"/>
          <a:stretch>
            <a:fillRect/>
          </a:stretch>
        </p:blipFill>
        <p:spPr>
          <a:xfrm>
            <a:off x="1190505" y="1199536"/>
            <a:ext cx="1006425" cy="37275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7F3974-3A18-27D7-4AD3-3682F8B351F7}"/>
              </a:ext>
            </a:extLst>
          </p:cNvPr>
          <p:cNvGrpSpPr/>
          <p:nvPr/>
        </p:nvGrpSpPr>
        <p:grpSpPr>
          <a:xfrm>
            <a:off x="2330438" y="1199536"/>
            <a:ext cx="7531121" cy="5525727"/>
            <a:chOff x="2330438" y="1199536"/>
            <a:chExt cx="7531121" cy="552572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A9D589-99A1-E583-3A67-386D22CCB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97" t="22223" r="64219" b="9165"/>
            <a:stretch>
              <a:fillRect/>
            </a:stretch>
          </p:blipFill>
          <p:spPr>
            <a:xfrm>
              <a:off x="6152193" y="4022567"/>
              <a:ext cx="3709366" cy="2702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78D6F2-8F10-27BD-E885-E87CAF48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297" t="22223" r="64219" b="9165"/>
            <a:stretch>
              <a:fillRect/>
            </a:stretch>
          </p:blipFill>
          <p:spPr>
            <a:xfrm>
              <a:off x="2330438" y="4022569"/>
              <a:ext cx="3709365" cy="2702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CD4AAA9-EE22-DA6F-9095-49958BE4E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297" t="22223" r="64219" b="9165"/>
            <a:stretch>
              <a:fillRect/>
            </a:stretch>
          </p:blipFill>
          <p:spPr>
            <a:xfrm>
              <a:off x="6152195" y="1199536"/>
              <a:ext cx="3709364" cy="2702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D822BB9-6FE3-AB88-72B7-AE6D3F94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297" t="22223" r="64219" b="9165"/>
            <a:stretch>
              <a:fillRect/>
            </a:stretch>
          </p:blipFill>
          <p:spPr>
            <a:xfrm>
              <a:off x="2330439" y="1199537"/>
              <a:ext cx="3709364" cy="2702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9C86F47-7B46-EDD1-3881-D7D5B6BE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567F61-6945-0609-2D27-D6C0E43E4DF7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Floods: 7/2 to 7/5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Daily Soil Moisture Anomaly Crop Mask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54159-34D6-9F0A-9ABE-D2D1AD6D7D98}"/>
              </a:ext>
            </a:extLst>
          </p:cNvPr>
          <p:cNvSpPr txBox="1"/>
          <p:nvPr/>
        </p:nvSpPr>
        <p:spPr>
          <a:xfrm>
            <a:off x="4951400" y="1199537"/>
            <a:ext cx="108840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July 2,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518EA-8037-C211-67BA-EF1BBF8CDC0D}"/>
              </a:ext>
            </a:extLst>
          </p:cNvPr>
          <p:cNvSpPr txBox="1"/>
          <p:nvPr/>
        </p:nvSpPr>
        <p:spPr>
          <a:xfrm>
            <a:off x="8773155" y="1199537"/>
            <a:ext cx="108840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July 3,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B95565-8B80-2065-76DE-556DB6F737C1}"/>
              </a:ext>
            </a:extLst>
          </p:cNvPr>
          <p:cNvSpPr txBox="1"/>
          <p:nvPr/>
        </p:nvSpPr>
        <p:spPr>
          <a:xfrm>
            <a:off x="4951400" y="4020163"/>
            <a:ext cx="108840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July 4,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CF961D-7227-C107-2C8B-59935C56F157}"/>
              </a:ext>
            </a:extLst>
          </p:cNvPr>
          <p:cNvSpPr txBox="1"/>
          <p:nvPr/>
        </p:nvSpPr>
        <p:spPr>
          <a:xfrm>
            <a:off x="8773155" y="4020163"/>
            <a:ext cx="1088404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July 5, 2025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2E0AB5-48B9-CC3E-C216-70EBAC64EBBB}"/>
              </a:ext>
            </a:extLst>
          </p:cNvPr>
          <p:cNvGrpSpPr/>
          <p:nvPr/>
        </p:nvGrpSpPr>
        <p:grpSpPr>
          <a:xfrm>
            <a:off x="9973951" y="1241150"/>
            <a:ext cx="1817847" cy="1717950"/>
            <a:chOff x="9973951" y="1241150"/>
            <a:chExt cx="1817847" cy="1717950"/>
          </a:xfrm>
        </p:grpSpPr>
        <p:pic>
          <p:nvPicPr>
            <p:cNvPr id="18" name="Picture 2" descr="Texas Counties Map Digital Download - Jpeg, Png, Svg, Dwg, Pdf &amp;  Illustrator Files - Etsy">
              <a:extLst>
                <a:ext uri="{FF2B5EF4-FFF2-40B4-BE49-F238E27FC236}">
                  <a16:creationId xmlns:a16="http://schemas.microsoft.com/office/drawing/2014/main" id="{03CA2B1F-6ACB-853B-BB7F-32F411A445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7" r="11637"/>
            <a:stretch>
              <a:fillRect/>
            </a:stretch>
          </p:blipFill>
          <p:spPr bwMode="auto">
            <a:xfrm>
              <a:off x="9973951" y="1241150"/>
              <a:ext cx="1817847" cy="171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4457A2-E867-4E3C-F459-BB33107C5B2A}"/>
                </a:ext>
              </a:extLst>
            </p:cNvPr>
            <p:cNvSpPr/>
            <p:nvPr/>
          </p:nvSpPr>
          <p:spPr>
            <a:xfrm>
              <a:off x="10706100" y="1943100"/>
              <a:ext cx="738188" cy="509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B0EB5E-FCE2-B352-975D-6F731786564B}"/>
              </a:ext>
            </a:extLst>
          </p:cNvPr>
          <p:cNvSpPr txBox="1"/>
          <p:nvPr/>
        </p:nvSpPr>
        <p:spPr>
          <a:xfrm>
            <a:off x="10166270" y="4843001"/>
            <a:ext cx="18178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Data source: NASA SMAP, hosted on Crop-CASMA (</a:t>
            </a:r>
            <a:r>
              <a:rPr lang="en-US" sz="1050" dirty="0">
                <a:hlinkClick r:id="rId8"/>
              </a:rPr>
              <a:t>https://nassgeo.csiss.gmu.edu/CropCASMA/</a:t>
            </a:r>
            <a:r>
              <a:rPr lang="en-U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7496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320C1-7ECB-F6A1-0CBC-AA5B41D0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3E79CC-6D55-B3C9-F89D-961918B9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96" t="22224" r="64219" b="9167"/>
          <a:stretch>
            <a:fillRect/>
          </a:stretch>
        </p:blipFill>
        <p:spPr>
          <a:xfrm>
            <a:off x="2330437" y="1199536"/>
            <a:ext cx="7531121" cy="5487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C89818F-38E6-915E-9EA4-A6B3D0028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02EC4E-B56C-7F8E-26D5-BB6327A7AE0F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Floods: 6/30 to 7/6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Weekly Soil Moisture Anomaly Crop Mask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219DB-7BFC-9CD3-3336-61D9167AE0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16" t="3385" r="25539" b="3551"/>
          <a:stretch>
            <a:fillRect/>
          </a:stretch>
        </p:blipFill>
        <p:spPr>
          <a:xfrm>
            <a:off x="1190505" y="1199536"/>
            <a:ext cx="1006425" cy="37275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00D14A-B74C-3454-9398-36C43A05E8A8}"/>
              </a:ext>
            </a:extLst>
          </p:cNvPr>
          <p:cNvGrpSpPr/>
          <p:nvPr/>
        </p:nvGrpSpPr>
        <p:grpSpPr>
          <a:xfrm>
            <a:off x="9973951" y="1241150"/>
            <a:ext cx="1817847" cy="1717950"/>
            <a:chOff x="9973951" y="1241150"/>
            <a:chExt cx="1817847" cy="1717950"/>
          </a:xfrm>
        </p:grpSpPr>
        <p:pic>
          <p:nvPicPr>
            <p:cNvPr id="13" name="Picture 2" descr="Texas Counties Map Digital Download - Jpeg, Png, Svg, Dwg, Pdf &amp;  Illustrator Files - Etsy">
              <a:extLst>
                <a:ext uri="{FF2B5EF4-FFF2-40B4-BE49-F238E27FC236}">
                  <a16:creationId xmlns:a16="http://schemas.microsoft.com/office/drawing/2014/main" id="{AC8D169E-9236-C322-339B-E58C21553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7" r="11637"/>
            <a:stretch>
              <a:fillRect/>
            </a:stretch>
          </p:blipFill>
          <p:spPr bwMode="auto">
            <a:xfrm>
              <a:off x="9973951" y="1241150"/>
              <a:ext cx="1817847" cy="171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FB4587-561E-BDFB-5A27-41A522482B5E}"/>
                </a:ext>
              </a:extLst>
            </p:cNvPr>
            <p:cNvSpPr/>
            <p:nvPr/>
          </p:nvSpPr>
          <p:spPr>
            <a:xfrm>
              <a:off x="10706100" y="1943100"/>
              <a:ext cx="738188" cy="5095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CDC7D6-8263-3235-C7DC-AB9F5804A333}"/>
              </a:ext>
            </a:extLst>
          </p:cNvPr>
          <p:cNvSpPr txBox="1"/>
          <p:nvPr/>
        </p:nvSpPr>
        <p:spPr>
          <a:xfrm>
            <a:off x="10166270" y="4843001"/>
            <a:ext cx="18178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Data source: NASA SMAP, hosted on Crop-CASMA (</a:t>
            </a:r>
            <a:r>
              <a:rPr lang="en-US" sz="1050" dirty="0">
                <a:hlinkClick r:id="rId5"/>
              </a:rPr>
              <a:t>https://nassgeo.csiss.gmu.edu/CropCASMA/</a:t>
            </a:r>
            <a:r>
              <a:rPr lang="en-U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970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E986E-9E05-01D4-BA52-B5BBC0D04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0924EE-2698-948C-AB87-B4FDDA0B1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570" y="1326927"/>
            <a:ext cx="4405820" cy="4204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D195B-1B37-6DA8-96E7-D8C79BB27638}"/>
              </a:ext>
            </a:extLst>
          </p:cNvPr>
          <p:cNvSpPr txBox="1"/>
          <p:nvPr/>
        </p:nvSpPr>
        <p:spPr>
          <a:xfrm>
            <a:off x="6416611" y="1326927"/>
            <a:ext cx="45624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Flood detection and crop </a:t>
            </a:r>
            <a:r>
              <a:rPr lang="en-US" dirty="0"/>
              <a:t>impact assessment </a:t>
            </a:r>
            <a:r>
              <a:rPr lang="en-US" sz="1800" dirty="0"/>
              <a:t>using multi-sensor remote sensing data (Sentinel-1, Sentinel-2, Landsat 8, and Landsat 9) and the 2024 Cropland Data Layer (CDL)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Pre-event assessment: June 1 – July 1,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Post-event assessment: July 3 – 14,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D1B2AAD-88F3-B43C-C706-4924BE12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AB8CD8-01D0-6AD9-712B-E2E40C3C203E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Inundation Assessment Summary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0DC3F-89B6-BBD5-B5DF-7911D9B34EB8}"/>
              </a:ext>
            </a:extLst>
          </p:cNvPr>
          <p:cNvSpPr txBox="1"/>
          <p:nvPr/>
        </p:nvSpPr>
        <p:spPr>
          <a:xfrm>
            <a:off x="1616830" y="6210985"/>
            <a:ext cx="895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hlinkClick r:id="rId4"/>
              </a:rPr>
              <a:t>RAPID V2.0 Beta (Real-time Assessment and Prompt Inundation Detection)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3550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FB2489-644A-BD86-18DF-651C5F9CF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56100"/>
              </p:ext>
            </p:extLst>
          </p:nvPr>
        </p:nvGraphicFramePr>
        <p:xfrm>
          <a:off x="1293374" y="1497231"/>
          <a:ext cx="4654266" cy="3197833"/>
        </p:xfrm>
        <a:graphic>
          <a:graphicData uri="http://schemas.openxmlformats.org/drawingml/2006/table">
            <a:tbl>
              <a:tblPr/>
              <a:tblGrid>
                <a:gridCol w="1551422">
                  <a:extLst>
                    <a:ext uri="{9D8B030D-6E8A-4147-A177-3AD203B41FA5}">
                      <a16:colId xmlns:a16="http://schemas.microsoft.com/office/drawing/2014/main" val="1787418030"/>
                    </a:ext>
                  </a:extLst>
                </a:gridCol>
                <a:gridCol w="1551422">
                  <a:extLst>
                    <a:ext uri="{9D8B030D-6E8A-4147-A177-3AD203B41FA5}">
                      <a16:colId xmlns:a16="http://schemas.microsoft.com/office/drawing/2014/main" val="878488049"/>
                    </a:ext>
                  </a:extLst>
                </a:gridCol>
                <a:gridCol w="1551422">
                  <a:extLst>
                    <a:ext uri="{9D8B030D-6E8A-4147-A177-3AD203B41FA5}">
                      <a16:colId xmlns:a16="http://schemas.microsoft.com/office/drawing/2014/main" val="794434745"/>
                    </a:ext>
                  </a:extLst>
                </a:gridCol>
              </a:tblGrid>
              <a:tr h="4256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 Acres Impacted by 2025 TX Floods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592123"/>
                  </a:ext>
                </a:extLst>
              </a:tr>
              <a:tr h="943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County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NASS 2024 Acres Planted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Percent of Acres Impacted*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663379"/>
                  </a:ext>
                </a:extLst>
              </a:tr>
              <a:tr h="314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Bell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69,800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334837"/>
                  </a:ext>
                </a:extLst>
              </a:tr>
              <a:tr h="314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Bexar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6,000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5.80%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538747"/>
                  </a:ext>
                </a:extLst>
              </a:tr>
              <a:tr h="314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Caldwell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9,100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0.57%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45795"/>
                  </a:ext>
                </a:extLst>
              </a:tr>
              <a:tr h="314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Milam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41,800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0.87%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536335"/>
                  </a:ext>
                </a:extLst>
              </a:tr>
              <a:tr h="314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Williamson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98,300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0.52%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39178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7F0FBA-E88D-31FE-4983-A55B8DCDA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561266"/>
              </p:ext>
            </p:extLst>
          </p:nvPr>
        </p:nvGraphicFramePr>
        <p:xfrm>
          <a:off x="6244362" y="1497231"/>
          <a:ext cx="4654269" cy="2466313"/>
        </p:xfrm>
        <a:graphic>
          <a:graphicData uri="http://schemas.openxmlformats.org/drawingml/2006/table">
            <a:tbl>
              <a:tblPr/>
              <a:tblGrid>
                <a:gridCol w="1551423">
                  <a:extLst>
                    <a:ext uri="{9D8B030D-6E8A-4147-A177-3AD203B41FA5}">
                      <a16:colId xmlns:a16="http://schemas.microsoft.com/office/drawing/2014/main" val="664569899"/>
                    </a:ext>
                  </a:extLst>
                </a:gridCol>
                <a:gridCol w="1551423">
                  <a:extLst>
                    <a:ext uri="{9D8B030D-6E8A-4147-A177-3AD203B41FA5}">
                      <a16:colId xmlns:a16="http://schemas.microsoft.com/office/drawing/2014/main" val="4202889810"/>
                    </a:ext>
                  </a:extLst>
                </a:gridCol>
                <a:gridCol w="1551423">
                  <a:extLst>
                    <a:ext uri="{9D8B030D-6E8A-4147-A177-3AD203B41FA5}">
                      <a16:colId xmlns:a16="http://schemas.microsoft.com/office/drawing/2014/main" val="3985743371"/>
                    </a:ext>
                  </a:extLst>
                </a:gridCol>
              </a:tblGrid>
              <a:tr h="4256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Cotton Acres Impacted by 2025 TX Floods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2A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859709"/>
                  </a:ext>
                </a:extLst>
              </a:tr>
              <a:tr h="9434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County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NASS 2024 Acres Planted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Percent of Acres Impacted*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747459"/>
                  </a:ext>
                </a:extLst>
              </a:tr>
              <a:tr h="314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McCulloch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9,400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2.82%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323443"/>
                  </a:ext>
                </a:extLst>
              </a:tr>
              <a:tr h="314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Milam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8,900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3.25%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07819"/>
                  </a:ext>
                </a:extLst>
              </a:tr>
              <a:tr h="314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Reagan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55,700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8881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7F38012-BDB2-B2C0-65AC-8F40ED70843B}"/>
              </a:ext>
            </a:extLst>
          </p:cNvPr>
          <p:cNvSpPr txBox="1"/>
          <p:nvPr/>
        </p:nvSpPr>
        <p:spPr>
          <a:xfrm>
            <a:off x="1293373" y="4899104"/>
            <a:ext cx="96052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*Percent of acres impacted estimated using an updated GEE web app 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hlinkClick r:id="rId3"/>
              </a:rPr>
              <a:t>RAPID V2.0 Beta (Real-time Assessment and Prompt Inundation Detection)</a:t>
            </a:r>
            <a:r>
              <a:rPr lang="en-US" dirty="0"/>
              <a:t> developed at USDA NASS, based on the 2024 CDL planted acres, and are not official NASS estimates.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302214C-C03E-D575-8A4A-FBF93C04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6611" y="91124"/>
            <a:ext cx="488887" cy="4194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A15CE-9D31-44FE-A4A3-3DFF052127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BE1AB5-D7E1-2CFE-C99A-F74F827D287C}"/>
              </a:ext>
            </a:extLst>
          </p:cNvPr>
          <p:cNvSpPr txBox="1">
            <a:spLocks/>
          </p:cNvSpPr>
          <p:nvPr/>
        </p:nvSpPr>
        <p:spPr>
          <a:xfrm>
            <a:off x="448887" y="132737"/>
            <a:ext cx="1129422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Texas Floods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Crop Impact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Summary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B1674-AF46-C1C5-B78C-CF2B2C3CFC45}"/>
              </a:ext>
            </a:extLst>
          </p:cNvPr>
          <p:cNvSpPr txBox="1"/>
          <p:nvPr/>
        </p:nvSpPr>
        <p:spPr>
          <a:xfrm>
            <a:off x="1616830" y="6210985"/>
            <a:ext cx="895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hlinkClick r:id="rId3"/>
              </a:rPr>
              <a:t>RAPID V2.0 Beta (Real-time Assessment and Prompt Inundation Detection)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63812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742</Words>
  <Application>Microsoft Office PowerPoint</Application>
  <PresentationFormat>Widescreen</PresentationFormat>
  <Paragraphs>138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Narrow</vt:lpstr>
      <vt:lpstr>Arial</vt:lpstr>
      <vt:lpstr>Calibri</vt:lpstr>
      <vt:lpstr>Roboto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Li, Zhe - REE-NASS</dc:creator>
  <cp:lastModifiedBy>Nagle, Avery - REE-NASS</cp:lastModifiedBy>
  <cp:revision>33</cp:revision>
  <dcterms:created xsi:type="dcterms:W3CDTF">2025-07-10T17:48:44Z</dcterms:created>
  <dcterms:modified xsi:type="dcterms:W3CDTF">2025-07-18T12:16:51Z</dcterms:modified>
</cp:coreProperties>
</file>