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0"/>
  </p:notesMasterIdLst>
  <p:handoutMasterIdLst>
    <p:handoutMasterId r:id="rId21"/>
  </p:handoutMasterIdLst>
  <p:sldIdLst>
    <p:sldId id="481" r:id="rId6"/>
    <p:sldId id="507" r:id="rId7"/>
    <p:sldId id="501" r:id="rId8"/>
    <p:sldId id="257" r:id="rId9"/>
    <p:sldId id="266" r:id="rId10"/>
    <p:sldId id="267" r:id="rId11"/>
    <p:sldId id="512" r:id="rId12"/>
    <p:sldId id="260" r:id="rId13"/>
    <p:sldId id="509" r:id="rId14"/>
    <p:sldId id="271" r:id="rId15"/>
    <p:sldId id="264" r:id="rId16"/>
    <p:sldId id="273" r:id="rId17"/>
    <p:sldId id="508" r:id="rId18"/>
    <p:sldId id="510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757"/>
    <a:srgbClr val="5366C7"/>
    <a:srgbClr val="0045A4"/>
    <a:srgbClr val="002472"/>
    <a:srgbClr val="001D6D"/>
    <a:srgbClr val="0070FF"/>
    <a:srgbClr val="73FFDF"/>
    <a:srgbClr val="00AF4B"/>
    <a:srgbClr val="C500FF"/>
    <a:srgbClr val="FF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5" autoAdjust="0"/>
    <p:restoredTop sz="91271" autoAdjust="0"/>
  </p:normalViewPr>
  <p:slideViewPr>
    <p:cSldViewPr snapToGrid="0">
      <p:cViewPr varScale="1">
        <p:scale>
          <a:sx n="133" d="100"/>
          <a:sy n="133" d="100"/>
        </p:scale>
        <p:origin x="2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198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5705F-A5D6-4048-A36C-1AADC59833FD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D8B45-C48F-433D-B6C7-E01C4FE94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06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81C6B4D-BD1A-46DC-8347-3923A0A857A1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059DE5-2E6A-4A40-A264-3031713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1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59DE5-2E6A-4A40-A264-3031713149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80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59DE5-2E6A-4A40-A264-3031713149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8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082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0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2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21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8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98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94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56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42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28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5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7599" y="304800"/>
            <a:ext cx="488887" cy="41947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72200"/>
            <a:ext cx="3860800" cy="6858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Agricultural Outlook Forum</a:t>
            </a:r>
          </a:p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February 21 – 22, 2019</a:t>
            </a:r>
          </a:p>
        </p:txBody>
      </p:sp>
    </p:spTree>
    <p:extLst>
      <p:ext uri="{BB962C8B-B14F-4D97-AF65-F5344CB8AC3E}">
        <p14:creationId xmlns:p14="http://schemas.microsoft.com/office/powerpoint/2010/main" val="2277184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89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73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24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19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644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27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88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87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7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9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035676"/>
            <a:ext cx="3860800" cy="6858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Agricultural Outlook Forum</a:t>
            </a:r>
          </a:p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February 21 – 22, 2019</a:t>
            </a:r>
          </a:p>
        </p:txBody>
      </p:sp>
    </p:spTree>
    <p:extLst>
      <p:ext uri="{BB962C8B-B14F-4D97-AF65-F5344CB8AC3E}">
        <p14:creationId xmlns:p14="http://schemas.microsoft.com/office/powerpoint/2010/main" val="1511625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6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32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54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30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73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22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69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43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73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2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6400" y="6035676"/>
            <a:ext cx="3860800" cy="6858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4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81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33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91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1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00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99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42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94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62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8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68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62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328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36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595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475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10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9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4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8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5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852160"/>
            <a:ext cx="12192000" cy="1005840"/>
            <a:chOff x="0" y="6017036"/>
            <a:chExt cx="8989691" cy="840964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62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852160"/>
            <a:ext cx="12192000" cy="1005840"/>
            <a:chOff x="0" y="6017036"/>
            <a:chExt cx="8989691" cy="840964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467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852160"/>
            <a:ext cx="12192000" cy="1005840"/>
            <a:chOff x="0" y="6017036"/>
            <a:chExt cx="8989691" cy="840964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076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852160"/>
            <a:ext cx="12192000" cy="1005840"/>
            <a:chOff x="0" y="6017036"/>
            <a:chExt cx="8989691" cy="840964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428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" y="6017036"/>
            <a:ext cx="11986255" cy="840964"/>
            <a:chOff x="0" y="6017036"/>
            <a:chExt cx="8989691" cy="84096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7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quickstats.nass.usda.gov/#C646E7A6-2A2A-31A5-87C9-07F49E7958A0" TargetMode="Externa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ather.gov/dvn/summary_062923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weather.gov/images/dvn/Past_Events/2023/0629/derecho_overview.pn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rownfieldagnews.com/news/derecho-flattens-some-central-illinois-crops-brings-needed-rain-to-others" TargetMode="External"/><Relationship Id="rId2" Type="http://schemas.openxmlformats.org/officeDocument/2006/relationships/hyperlink" Target="https://developers.google.com/earth-engine/datasets/catalog/NOAA_NWS_RTMA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spc.noaa.gov/exper/archive/event.php?date=20230629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web.com/news/crops/corn/derecho-packs-punch-100-mph-winds-flattens-cornfields-and-crushes-grain-bins-across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ather.gov/ilx/june29_derecho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hyperlink" Target="https://quickstats.nass.usda.gov/#C646E7A6-2A2A-31A5-87C9-07F49E7958A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EEE77-0695-4A08-AD8A-C66D66E6A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904336"/>
            <a:ext cx="10261600" cy="1066800"/>
          </a:xfrm>
        </p:spPr>
        <p:txBody>
          <a:bodyPr>
            <a:normAutofit/>
          </a:bodyPr>
          <a:lstStyle/>
          <a:p>
            <a:r>
              <a:rPr lang="en-US" b="1" dirty="0"/>
              <a:t>Midwest Derecho - 2023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62263-DE5B-409B-9415-F81AF66B8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00865"/>
            <a:ext cx="10972800" cy="45719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Assessment Period: June 29, 2023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Publication Date: July 18, 20203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USDA NASS</a:t>
            </a:r>
          </a:p>
          <a:p>
            <a:pPr marL="0" indent="0" algn="ctr">
              <a:buNone/>
            </a:pPr>
            <a:r>
              <a:rPr lang="en-US" dirty="0"/>
              <a:t>Disaster Monitoring Team</a:t>
            </a:r>
          </a:p>
        </p:txBody>
      </p:sp>
    </p:spTree>
    <p:extLst>
      <p:ext uri="{BB962C8B-B14F-4D97-AF65-F5344CB8AC3E}">
        <p14:creationId xmlns:p14="http://schemas.microsoft.com/office/powerpoint/2010/main" val="1197522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5CA1D7-F2A7-4ACA-8204-63C6C6F8E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027" y="1175590"/>
            <a:ext cx="3607387" cy="5292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DB52D-B352-3455-EE31-A92B57BC5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95" y="1016745"/>
            <a:ext cx="3236842" cy="261693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BEA11D-16B5-2601-D994-49F0A41126B8}"/>
              </a:ext>
            </a:extLst>
          </p:cNvPr>
          <p:cNvSpPr/>
          <p:nvPr/>
        </p:nvSpPr>
        <p:spPr>
          <a:xfrm>
            <a:off x="5227092" y="3333350"/>
            <a:ext cx="154305" cy="116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4A6D56-415A-216E-5C49-F2EB2B248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775" y="3483992"/>
            <a:ext cx="3216941" cy="227181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F03BE4-13A8-4138-28B5-866322F9CA8A}"/>
              </a:ext>
            </a:extLst>
          </p:cNvPr>
          <p:cNvSpPr/>
          <p:nvPr/>
        </p:nvSpPr>
        <p:spPr>
          <a:xfrm>
            <a:off x="5926567" y="4887830"/>
            <a:ext cx="154305" cy="116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2E3C9A-C8B8-804B-0858-E7813CFF2525}"/>
              </a:ext>
            </a:extLst>
          </p:cNvPr>
          <p:cNvCxnSpPr>
            <a:cxnSpLocks/>
          </p:cNvCxnSpPr>
          <p:nvPr/>
        </p:nvCxnSpPr>
        <p:spPr>
          <a:xfrm>
            <a:off x="6096000" y="5004670"/>
            <a:ext cx="2170545" cy="3522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71C8934-951E-FC9D-7636-98A69B890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775" y="492213"/>
            <a:ext cx="3148304" cy="28438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C9B06AC-5EE7-A64B-BFA0-75ECD85A94CB}"/>
              </a:ext>
            </a:extLst>
          </p:cNvPr>
          <p:cNvSpPr/>
          <p:nvPr/>
        </p:nvSpPr>
        <p:spPr>
          <a:xfrm>
            <a:off x="6380575" y="4887830"/>
            <a:ext cx="154305" cy="116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EF67285-7183-10E7-CCE0-5D5976940039}"/>
              </a:ext>
            </a:extLst>
          </p:cNvPr>
          <p:cNvCxnSpPr>
            <a:cxnSpLocks/>
          </p:cNvCxnSpPr>
          <p:nvPr/>
        </p:nvCxnSpPr>
        <p:spPr>
          <a:xfrm flipV="1">
            <a:off x="6534879" y="2807855"/>
            <a:ext cx="1731666" cy="20608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A3B2F13-9AD1-2C86-0BE9-C7821A11BC0B}"/>
              </a:ext>
            </a:extLst>
          </p:cNvPr>
          <p:cNvSpPr/>
          <p:nvPr/>
        </p:nvSpPr>
        <p:spPr>
          <a:xfrm>
            <a:off x="8592190" y="6259885"/>
            <a:ext cx="335280" cy="182880"/>
          </a:xfrm>
          <a:prstGeom prst="rect">
            <a:avLst/>
          </a:prstGeom>
          <a:solidFill>
            <a:srgbClr val="5F9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6AB967-7FDB-2E34-6176-7C2C1CB6DCB4}"/>
              </a:ext>
            </a:extLst>
          </p:cNvPr>
          <p:cNvSpPr/>
          <p:nvPr/>
        </p:nvSpPr>
        <p:spPr>
          <a:xfrm>
            <a:off x="8592190" y="6051605"/>
            <a:ext cx="335280" cy="182880"/>
          </a:xfrm>
          <a:prstGeom prst="rect">
            <a:avLst/>
          </a:prstGeom>
          <a:solidFill>
            <a:srgbClr val="FFC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558614-9C71-E072-5536-286120D6B98C}"/>
              </a:ext>
            </a:extLst>
          </p:cNvPr>
          <p:cNvSpPr txBox="1"/>
          <p:nvPr/>
        </p:nvSpPr>
        <p:spPr>
          <a:xfrm>
            <a:off x="8896990" y="6009179"/>
            <a:ext cx="1905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200" dirty="0"/>
              <a:t>Corn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4786CC-7490-8721-5228-CE8A7717F86D}"/>
              </a:ext>
            </a:extLst>
          </p:cNvPr>
          <p:cNvSpPr txBox="1"/>
          <p:nvPr/>
        </p:nvSpPr>
        <p:spPr>
          <a:xfrm>
            <a:off x="8896990" y="6236271"/>
            <a:ext cx="1905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200" dirty="0"/>
              <a:t>Soybeans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3B8D2B-F51F-8BAD-E8C5-F7B949052B81}"/>
              </a:ext>
            </a:extLst>
          </p:cNvPr>
          <p:cNvSpPr txBox="1"/>
          <p:nvPr/>
        </p:nvSpPr>
        <p:spPr>
          <a:xfrm>
            <a:off x="8515990" y="5738153"/>
            <a:ext cx="27482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600" dirty="0"/>
              <a:t>Flooded crops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D5FE0F-7864-A8DB-8D71-36015E6058BA}"/>
              </a:ext>
            </a:extLst>
          </p:cNvPr>
          <p:cNvSpPr txBox="1"/>
          <p:nvPr/>
        </p:nvSpPr>
        <p:spPr>
          <a:xfrm>
            <a:off x="5607612" y="3478807"/>
            <a:ext cx="18545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Illinois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70E841-F8DE-6FC3-F9A5-C95B2B72F6ED}"/>
              </a:ext>
            </a:extLst>
          </p:cNvPr>
          <p:cNvSpPr txBox="1"/>
          <p:nvPr/>
        </p:nvSpPr>
        <p:spPr>
          <a:xfrm>
            <a:off x="223154" y="242346"/>
            <a:ext cx="7610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Flood detection fro</a:t>
            </a:r>
            <a:r>
              <a:rPr lang="en-US" b="1" dirty="0"/>
              <a:t>m Sentinel-1 SAR images, Illinois</a:t>
            </a:r>
            <a:endParaRPr lang="en-US" sz="1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D6FDE-FE20-76B3-8959-FB4ECDCF1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646" y="3819040"/>
            <a:ext cx="3010986" cy="281269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9CCEB1-C423-293E-1C2C-D91378407919}"/>
              </a:ext>
            </a:extLst>
          </p:cNvPr>
          <p:cNvSpPr/>
          <p:nvPr/>
        </p:nvSpPr>
        <p:spPr>
          <a:xfrm>
            <a:off x="5104298" y="4034179"/>
            <a:ext cx="154305" cy="116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CC347B-6D63-DC02-FED3-DADDDA1ECB15}"/>
              </a:ext>
            </a:extLst>
          </p:cNvPr>
          <p:cNvCxnSpPr>
            <a:cxnSpLocks/>
          </p:cNvCxnSpPr>
          <p:nvPr/>
        </p:nvCxnSpPr>
        <p:spPr>
          <a:xfrm flipH="1">
            <a:off x="3330747" y="4151019"/>
            <a:ext cx="1773551" cy="4908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DE60BA4-95C7-90F7-6D12-BFB4318524EE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491451" y="3057236"/>
            <a:ext cx="1735641" cy="3345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4319463-FA52-6501-5D37-90BD659D67A2}"/>
              </a:ext>
            </a:extLst>
          </p:cNvPr>
          <p:cNvSpPr txBox="1"/>
          <p:nvPr/>
        </p:nvSpPr>
        <p:spPr>
          <a:xfrm>
            <a:off x="8515990" y="6471313"/>
            <a:ext cx="38021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Fields identified were derived from 2022 CDL</a:t>
            </a:r>
          </a:p>
        </p:txBody>
      </p:sp>
    </p:spTree>
    <p:extLst>
      <p:ext uri="{BB962C8B-B14F-4D97-AF65-F5344CB8AC3E}">
        <p14:creationId xmlns:p14="http://schemas.microsoft.com/office/powerpoint/2010/main" val="162588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53FF03C-4E86-FD46-558A-97C2B1737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931" y="1367559"/>
            <a:ext cx="6345259" cy="51865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B1304D-EF3A-CA7F-7818-A7F1B0296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25" y="1216215"/>
            <a:ext cx="3192678" cy="320134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2596B7C-79D7-A079-7878-C30821663ED7}"/>
              </a:ext>
            </a:extLst>
          </p:cNvPr>
          <p:cNvSpPr/>
          <p:nvPr/>
        </p:nvSpPr>
        <p:spPr>
          <a:xfrm>
            <a:off x="5044389" y="4417557"/>
            <a:ext cx="154305" cy="116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F061E99-6EC2-1DBE-9994-70A6B91EE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383" y="474571"/>
            <a:ext cx="3235513" cy="31514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58955DD-D634-792B-4EB1-0F872D424947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5198694" y="2836620"/>
            <a:ext cx="1959533" cy="16393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F1FB2DE-C465-7955-F2DF-11741146B309}"/>
              </a:ext>
            </a:extLst>
          </p:cNvPr>
          <p:cNvSpPr/>
          <p:nvPr/>
        </p:nvSpPr>
        <p:spPr>
          <a:xfrm>
            <a:off x="5149627" y="4171810"/>
            <a:ext cx="154305" cy="116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F39935-7218-0AB6-0128-72A577855B75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3769970" y="3315381"/>
            <a:ext cx="1456810" cy="8564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F62561CC-E6FD-247C-DEE5-8EEE4EA72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547" y="3845115"/>
            <a:ext cx="3574498" cy="259340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31E275E-7BDF-393B-B1F3-3EA816626A02}"/>
              </a:ext>
            </a:extLst>
          </p:cNvPr>
          <p:cNvSpPr/>
          <p:nvPr/>
        </p:nvSpPr>
        <p:spPr>
          <a:xfrm>
            <a:off x="5003947" y="4876330"/>
            <a:ext cx="154305" cy="116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4C79AF7-773B-162E-15BA-7C478BC8CCD8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5158252" y="4768336"/>
            <a:ext cx="1888028" cy="1664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75369B1-D6B9-CF53-6130-26C82DB058B6}"/>
              </a:ext>
            </a:extLst>
          </p:cNvPr>
          <p:cNvSpPr txBox="1"/>
          <p:nvPr/>
        </p:nvSpPr>
        <p:spPr>
          <a:xfrm>
            <a:off x="223154" y="242346"/>
            <a:ext cx="7986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Flood detection fro</a:t>
            </a:r>
            <a:r>
              <a:rPr lang="en-US" b="1" dirty="0"/>
              <a:t>m Sentinel-1 SAR images, Indiana</a:t>
            </a:r>
            <a:endParaRPr lang="en-US" sz="1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4E8A5-3612-0806-C03C-035DAC3ECAE8}"/>
              </a:ext>
            </a:extLst>
          </p:cNvPr>
          <p:cNvSpPr txBox="1"/>
          <p:nvPr/>
        </p:nvSpPr>
        <p:spPr>
          <a:xfrm>
            <a:off x="5663758" y="2858340"/>
            <a:ext cx="18545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Indiana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5C8437-C5B6-5E84-43B9-DD39510AC310}"/>
              </a:ext>
            </a:extLst>
          </p:cNvPr>
          <p:cNvSpPr/>
          <p:nvPr/>
        </p:nvSpPr>
        <p:spPr>
          <a:xfrm>
            <a:off x="10799681" y="5287205"/>
            <a:ext cx="335280" cy="182880"/>
          </a:xfrm>
          <a:prstGeom prst="rect">
            <a:avLst/>
          </a:prstGeom>
          <a:solidFill>
            <a:srgbClr val="5F9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FDBA6D-1CEC-59BB-55DC-AA7B448DAB8C}"/>
              </a:ext>
            </a:extLst>
          </p:cNvPr>
          <p:cNvSpPr/>
          <p:nvPr/>
        </p:nvSpPr>
        <p:spPr>
          <a:xfrm>
            <a:off x="10799681" y="5078925"/>
            <a:ext cx="335280" cy="182880"/>
          </a:xfrm>
          <a:prstGeom prst="rect">
            <a:avLst/>
          </a:prstGeom>
          <a:solidFill>
            <a:srgbClr val="FFC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381FC8-CB33-8CFD-447B-81F737DF7BF5}"/>
              </a:ext>
            </a:extLst>
          </p:cNvPr>
          <p:cNvSpPr txBox="1"/>
          <p:nvPr/>
        </p:nvSpPr>
        <p:spPr>
          <a:xfrm>
            <a:off x="11104481" y="5036499"/>
            <a:ext cx="1905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200" dirty="0"/>
              <a:t>Corn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39C76D-37E6-3BAB-843D-DAC2E1EF0E55}"/>
              </a:ext>
            </a:extLst>
          </p:cNvPr>
          <p:cNvSpPr txBox="1"/>
          <p:nvPr/>
        </p:nvSpPr>
        <p:spPr>
          <a:xfrm>
            <a:off x="11104481" y="5263591"/>
            <a:ext cx="1905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200" dirty="0"/>
              <a:t>Soybeans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5376F-3D5C-9310-6159-4157DC4C69DC}"/>
              </a:ext>
            </a:extLst>
          </p:cNvPr>
          <p:cNvSpPr txBox="1"/>
          <p:nvPr/>
        </p:nvSpPr>
        <p:spPr>
          <a:xfrm>
            <a:off x="10723481" y="4765473"/>
            <a:ext cx="27482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600" dirty="0"/>
              <a:t>Flooded crops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0FFD2A-D8DD-50F2-CB7F-F07DD85E0CF6}"/>
              </a:ext>
            </a:extLst>
          </p:cNvPr>
          <p:cNvSpPr txBox="1"/>
          <p:nvPr/>
        </p:nvSpPr>
        <p:spPr>
          <a:xfrm>
            <a:off x="8797139" y="6480946"/>
            <a:ext cx="38021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Fields identified were derived from 2022 CDL</a:t>
            </a:r>
          </a:p>
        </p:txBody>
      </p:sp>
    </p:spTree>
    <p:extLst>
      <p:ext uri="{BB962C8B-B14F-4D97-AF65-F5344CB8AC3E}">
        <p14:creationId xmlns:p14="http://schemas.microsoft.com/office/powerpoint/2010/main" val="1223429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A87BC-DD09-4D27-4763-9861E51ED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892" y="2513020"/>
            <a:ext cx="4785677" cy="3297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421D3-6364-A3C8-314A-4B0B7DA064E3}"/>
              </a:ext>
            </a:extLst>
          </p:cNvPr>
          <p:cNvSpPr txBox="1"/>
          <p:nvPr/>
        </p:nvSpPr>
        <p:spPr>
          <a:xfrm>
            <a:off x="5449432" y="4359193"/>
            <a:ext cx="12931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Kentucky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0AE257-713B-581F-8E43-F9AB30279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107" y="444469"/>
            <a:ext cx="3857200" cy="304515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9FAAB7-2C64-A51C-B17E-EE05C7BBA014}"/>
              </a:ext>
            </a:extLst>
          </p:cNvPr>
          <p:cNvSpPr/>
          <p:nvPr/>
        </p:nvSpPr>
        <p:spPr>
          <a:xfrm>
            <a:off x="5446257" y="4083243"/>
            <a:ext cx="154305" cy="116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12CEB4-42C5-BBDD-A833-BA6AAD5CF6C0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5523410" y="2926912"/>
            <a:ext cx="1729757" cy="11563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F32D8AC-147F-8178-111D-6EE07B522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0" y="3806634"/>
            <a:ext cx="3454025" cy="293895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A582E40-3D42-0A7B-132F-C5671E2E326A}"/>
              </a:ext>
            </a:extLst>
          </p:cNvPr>
          <p:cNvSpPr/>
          <p:nvPr/>
        </p:nvSpPr>
        <p:spPr>
          <a:xfrm>
            <a:off x="4227057" y="4865563"/>
            <a:ext cx="154305" cy="116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4FB256-D0D2-4C3C-8D1F-B566E5A87FCE}"/>
              </a:ext>
            </a:extLst>
          </p:cNvPr>
          <p:cNvCxnSpPr>
            <a:cxnSpLocks/>
          </p:cNvCxnSpPr>
          <p:nvPr/>
        </p:nvCxnSpPr>
        <p:spPr>
          <a:xfrm flipH="1">
            <a:off x="3562696" y="4982403"/>
            <a:ext cx="640710" cy="4564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DF8B57-B307-3C6E-451D-54EF4EC4D0F2}"/>
              </a:ext>
            </a:extLst>
          </p:cNvPr>
          <p:cNvSpPr txBox="1"/>
          <p:nvPr/>
        </p:nvSpPr>
        <p:spPr>
          <a:xfrm>
            <a:off x="223154" y="242346"/>
            <a:ext cx="7986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Flood detection fro</a:t>
            </a:r>
            <a:r>
              <a:rPr lang="en-US" b="1" dirty="0"/>
              <a:t>m Sentinel-1 SAR images, Kentucky</a:t>
            </a:r>
            <a:endParaRPr lang="en-US" sz="18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BB7E51B-03C5-D55C-477C-2FAD5D17E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478" y="3638686"/>
            <a:ext cx="3846382" cy="297696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175A43E-413F-488B-1819-EF7A4A230C6C}"/>
              </a:ext>
            </a:extLst>
          </p:cNvPr>
          <p:cNvSpPr/>
          <p:nvPr/>
        </p:nvSpPr>
        <p:spPr>
          <a:xfrm>
            <a:off x="5058069" y="5037665"/>
            <a:ext cx="154305" cy="116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40F0BD6-BBAE-0EA4-E2E4-2C1AB929B865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5212374" y="4944321"/>
            <a:ext cx="2923511" cy="1517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7F17C04-1C6A-2438-2FE3-1778C1690512}"/>
              </a:ext>
            </a:extLst>
          </p:cNvPr>
          <p:cNvSpPr/>
          <p:nvPr/>
        </p:nvSpPr>
        <p:spPr>
          <a:xfrm>
            <a:off x="3682838" y="6394150"/>
            <a:ext cx="335280" cy="182880"/>
          </a:xfrm>
          <a:prstGeom prst="rect">
            <a:avLst/>
          </a:prstGeom>
          <a:solidFill>
            <a:srgbClr val="5F9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EE79E0-D5B4-E62B-A755-B1D288C6683C}"/>
              </a:ext>
            </a:extLst>
          </p:cNvPr>
          <p:cNvSpPr/>
          <p:nvPr/>
        </p:nvSpPr>
        <p:spPr>
          <a:xfrm>
            <a:off x="3682838" y="6185870"/>
            <a:ext cx="335280" cy="182880"/>
          </a:xfrm>
          <a:prstGeom prst="rect">
            <a:avLst/>
          </a:prstGeom>
          <a:solidFill>
            <a:srgbClr val="FFC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2108D-773C-5482-2145-91449AD60B58}"/>
              </a:ext>
            </a:extLst>
          </p:cNvPr>
          <p:cNvSpPr txBox="1"/>
          <p:nvPr/>
        </p:nvSpPr>
        <p:spPr>
          <a:xfrm>
            <a:off x="3987638" y="6143444"/>
            <a:ext cx="1905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200" dirty="0"/>
              <a:t>Corn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82465F-6EA9-95C8-0E11-BF27602ADF6B}"/>
              </a:ext>
            </a:extLst>
          </p:cNvPr>
          <p:cNvSpPr txBox="1"/>
          <p:nvPr/>
        </p:nvSpPr>
        <p:spPr>
          <a:xfrm>
            <a:off x="3987638" y="6370536"/>
            <a:ext cx="1905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200" dirty="0"/>
              <a:t>Soybeans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440825-027F-108E-7F82-2DB80BCC333C}"/>
              </a:ext>
            </a:extLst>
          </p:cNvPr>
          <p:cNvSpPr txBox="1"/>
          <p:nvPr/>
        </p:nvSpPr>
        <p:spPr>
          <a:xfrm>
            <a:off x="3606638" y="5872418"/>
            <a:ext cx="27482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600" dirty="0"/>
              <a:t>Flooded crops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6B4B1-3B01-4BDE-5DF0-AB4B49351FEA}"/>
              </a:ext>
            </a:extLst>
          </p:cNvPr>
          <p:cNvSpPr txBox="1"/>
          <p:nvPr/>
        </p:nvSpPr>
        <p:spPr>
          <a:xfrm>
            <a:off x="5212374" y="6340427"/>
            <a:ext cx="26385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Fields identified were derived from 2022 CDL</a:t>
            </a:r>
          </a:p>
        </p:txBody>
      </p:sp>
    </p:spTree>
    <p:extLst>
      <p:ext uri="{BB962C8B-B14F-4D97-AF65-F5344CB8AC3E}">
        <p14:creationId xmlns:p14="http://schemas.microsoft.com/office/powerpoint/2010/main" val="914256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F0CA1-F00C-C9B1-26AA-CF20B1E28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E9BE76-9885-75D8-BDD1-FA3896844FC6}"/>
              </a:ext>
            </a:extLst>
          </p:cNvPr>
          <p:cNvSpPr/>
          <p:nvPr/>
        </p:nvSpPr>
        <p:spPr>
          <a:xfrm>
            <a:off x="216004" y="4734983"/>
            <a:ext cx="335280" cy="182880"/>
          </a:xfrm>
          <a:prstGeom prst="rect">
            <a:avLst/>
          </a:prstGeom>
          <a:solidFill>
            <a:srgbClr val="5F9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4D6927-3414-6AA7-CEC6-1FA5E6851706}"/>
              </a:ext>
            </a:extLst>
          </p:cNvPr>
          <p:cNvSpPr/>
          <p:nvPr/>
        </p:nvSpPr>
        <p:spPr>
          <a:xfrm>
            <a:off x="216004" y="4526703"/>
            <a:ext cx="335280" cy="182880"/>
          </a:xfrm>
          <a:prstGeom prst="rect">
            <a:avLst/>
          </a:prstGeom>
          <a:solidFill>
            <a:srgbClr val="FFC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F9CA67-3ECF-1DC0-10FD-FA8B434B0C9B}"/>
              </a:ext>
            </a:extLst>
          </p:cNvPr>
          <p:cNvSpPr txBox="1"/>
          <p:nvPr/>
        </p:nvSpPr>
        <p:spPr>
          <a:xfrm>
            <a:off x="520804" y="4484277"/>
            <a:ext cx="1905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200" dirty="0"/>
              <a:t>Corn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504C3A-8771-6876-4E4F-95055691DFAB}"/>
              </a:ext>
            </a:extLst>
          </p:cNvPr>
          <p:cNvSpPr txBox="1"/>
          <p:nvPr/>
        </p:nvSpPr>
        <p:spPr>
          <a:xfrm>
            <a:off x="520804" y="4711369"/>
            <a:ext cx="1905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200" dirty="0"/>
              <a:t>Soybeans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94C3BD-CD07-F9B5-84EC-0DEBBE58A605}"/>
              </a:ext>
            </a:extLst>
          </p:cNvPr>
          <p:cNvSpPr txBox="1"/>
          <p:nvPr/>
        </p:nvSpPr>
        <p:spPr>
          <a:xfrm>
            <a:off x="139804" y="4213251"/>
            <a:ext cx="27482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600" dirty="0"/>
              <a:t>Flooded crops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62DE69-B177-9D8B-EC99-613A78970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199" y="1744695"/>
            <a:ext cx="4114800" cy="38727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36D6D8C-B22A-E204-5BB0-10905F19BC59}"/>
              </a:ext>
            </a:extLst>
          </p:cNvPr>
          <p:cNvSpPr/>
          <p:nvPr/>
        </p:nvSpPr>
        <p:spPr>
          <a:xfrm>
            <a:off x="6935439" y="3287731"/>
            <a:ext cx="154305" cy="116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4BAFC1-CE28-0FF1-2DF8-A3E68AF45B1C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012592" y="1744695"/>
            <a:ext cx="1526534" cy="15430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A7D6913-9C79-403A-4D2D-ED588A7571FA}"/>
              </a:ext>
            </a:extLst>
          </p:cNvPr>
          <p:cNvSpPr/>
          <p:nvPr/>
        </p:nvSpPr>
        <p:spPr>
          <a:xfrm>
            <a:off x="6593630" y="3164813"/>
            <a:ext cx="154305" cy="116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359743-D973-9C3B-3044-ACFC9A6D4676}"/>
              </a:ext>
            </a:extLst>
          </p:cNvPr>
          <p:cNvCxnSpPr>
            <a:cxnSpLocks/>
            <a:stCxn id="21" idx="0"/>
            <a:endCxn id="8" idx="3"/>
          </p:cNvCxnSpPr>
          <p:nvPr/>
        </p:nvCxnSpPr>
        <p:spPr>
          <a:xfrm flipH="1" flipV="1">
            <a:off x="3857548" y="2620364"/>
            <a:ext cx="2813235" cy="5444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82A51BC-01A8-331D-8B07-CC3BAEEBE8D3}"/>
              </a:ext>
            </a:extLst>
          </p:cNvPr>
          <p:cNvSpPr txBox="1"/>
          <p:nvPr/>
        </p:nvSpPr>
        <p:spPr>
          <a:xfrm>
            <a:off x="5046230" y="3755786"/>
            <a:ext cx="12931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Missouri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C6EA38-1797-3291-C523-58C259A62668}"/>
              </a:ext>
            </a:extLst>
          </p:cNvPr>
          <p:cNvSpPr txBox="1"/>
          <p:nvPr/>
        </p:nvSpPr>
        <p:spPr>
          <a:xfrm>
            <a:off x="223154" y="242346"/>
            <a:ext cx="6371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Flood detection fro</a:t>
            </a:r>
            <a:r>
              <a:rPr lang="en-US" b="1" dirty="0"/>
              <a:t>m Sentinel-1 SAR images, Missouri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06164-41BE-5103-B8DA-A71A9465B253}"/>
              </a:ext>
            </a:extLst>
          </p:cNvPr>
          <p:cNvSpPr/>
          <p:nvPr/>
        </p:nvSpPr>
        <p:spPr>
          <a:xfrm>
            <a:off x="7371701" y="4482479"/>
            <a:ext cx="154305" cy="116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820A3C-6301-7658-4547-378500370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6" y="1065526"/>
            <a:ext cx="3772492" cy="31096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579CC30-2560-F086-D501-1FCF8617F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999" y="3071838"/>
            <a:ext cx="4136001" cy="254561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584680-86D9-7CDF-04DD-723DA87ACB69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7526006" y="4235429"/>
            <a:ext cx="813004" cy="3054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625B686-D72D-8991-07AF-CEB41F907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3302" y="364047"/>
            <a:ext cx="3919795" cy="245856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5BE1D8-24AE-1927-E815-480C33F0EC02}"/>
              </a:ext>
            </a:extLst>
          </p:cNvPr>
          <p:cNvSpPr txBox="1"/>
          <p:nvPr/>
        </p:nvSpPr>
        <p:spPr>
          <a:xfrm>
            <a:off x="139076" y="4951617"/>
            <a:ext cx="38021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Fields identified were derived from 2022 CDL</a:t>
            </a:r>
          </a:p>
        </p:txBody>
      </p:sp>
    </p:spTree>
    <p:extLst>
      <p:ext uri="{BB962C8B-B14F-4D97-AF65-F5344CB8AC3E}">
        <p14:creationId xmlns:p14="http://schemas.microsoft.com/office/powerpoint/2010/main" val="2457477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781D0-B83D-2A14-D9F1-46005EE1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42A0B-D260-896B-94DC-6B2B26ACB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146" y="1736869"/>
            <a:ext cx="9023400" cy="3804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EE5715-E4E0-902D-F10C-E73E28482613}"/>
              </a:ext>
            </a:extLst>
          </p:cNvPr>
          <p:cNvSpPr txBox="1"/>
          <p:nvPr/>
        </p:nvSpPr>
        <p:spPr>
          <a:xfrm>
            <a:off x="830318" y="371116"/>
            <a:ext cx="4785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sz="2400" dirty="0"/>
              <a:t>Crops impacted by floods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2DCC7-AED0-9B44-8066-671A648ABDFF}"/>
              </a:ext>
            </a:extLst>
          </p:cNvPr>
          <p:cNvSpPr txBox="1"/>
          <p:nvPr/>
        </p:nvSpPr>
        <p:spPr>
          <a:xfrm>
            <a:off x="1910941" y="5426484"/>
            <a:ext cx="59389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https://quickstats.nass.usda.gov/#C646E7A6-2A2A-31A5-87C9-07F49E7958A0</a:t>
            </a:r>
            <a:r>
              <a:rPr lang="en-US" sz="12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E002DB-6715-2655-CBDC-9F605B5E9167}"/>
              </a:ext>
            </a:extLst>
          </p:cNvPr>
          <p:cNvSpPr txBox="1"/>
          <p:nvPr/>
        </p:nvSpPr>
        <p:spPr>
          <a:xfrm>
            <a:off x="1910941" y="5181705"/>
            <a:ext cx="65116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sz="1200" b="0" i="0" u="none" strike="noStrike" kern="100" baseline="0" dirty="0"/>
              <a:t>*Total Statewide acres based on official 2022 NASS estimates of acres planted (corn and soybeans)</a:t>
            </a:r>
          </a:p>
        </p:txBody>
      </p:sp>
    </p:spTree>
    <p:extLst>
      <p:ext uri="{BB962C8B-B14F-4D97-AF65-F5344CB8AC3E}">
        <p14:creationId xmlns:p14="http://schemas.microsoft.com/office/powerpoint/2010/main" val="2733982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77235E-8C4B-4CA5-9ABD-AFC88ECCD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89185"/>
            <a:ext cx="10972800" cy="4869280"/>
          </a:xfrm>
        </p:spPr>
        <p:txBody>
          <a:bodyPr>
            <a:normAutofit/>
          </a:bodyPr>
          <a:lstStyle/>
          <a:p>
            <a:r>
              <a:rPr lang="en-US" sz="2400" b="1" dirty="0"/>
              <a:t>Location: </a:t>
            </a:r>
            <a:r>
              <a:rPr lang="en-US" sz="2400" dirty="0"/>
              <a:t>Midwest U.S. (Missouri, Illinois, Indiana, Kentucky and Tennessee)</a:t>
            </a:r>
          </a:p>
          <a:p>
            <a:r>
              <a:rPr lang="en-US" sz="2400" b="1" dirty="0"/>
              <a:t>Timeframe: </a:t>
            </a:r>
            <a:r>
              <a:rPr lang="en-US" sz="2400" dirty="0"/>
              <a:t>June 29, 2023</a:t>
            </a:r>
          </a:p>
          <a:p>
            <a:r>
              <a:rPr lang="en-US" sz="2400" b="1" dirty="0"/>
              <a:t>Event: </a:t>
            </a:r>
            <a:r>
              <a:rPr lang="en-US" sz="2400" dirty="0"/>
              <a:t>Midwest Derecho (</a:t>
            </a:r>
            <a:r>
              <a:rPr lang="en-US" sz="2400" dirty="0">
                <a:hlinkClick r:id="rId2"/>
              </a:rPr>
              <a:t>https://www.weather.gov/dvn/summary_062923</a:t>
            </a:r>
            <a:r>
              <a:rPr lang="en-US" sz="2400" dirty="0"/>
              <a:t>) </a:t>
            </a:r>
          </a:p>
          <a:p>
            <a:pPr lvl="1"/>
            <a:r>
              <a:rPr lang="en-US" sz="2000" dirty="0"/>
              <a:t>A derecho tracked east across the Midwest on the morning of Thursday, June 29, 2023.</a:t>
            </a:r>
          </a:p>
          <a:p>
            <a:pPr lvl="1"/>
            <a:r>
              <a:rPr lang="en-US" sz="2000" dirty="0"/>
              <a:t>Frequent winds above 80 mph caused widespread wind damage to crops, trees, and structures.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617A39A-6008-400C-B545-8773C4D7C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19F735-F274-471B-83D1-4E7BCDC86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49846"/>
            <a:ext cx="10261600" cy="1066800"/>
          </a:xfrm>
        </p:spPr>
        <p:txBody>
          <a:bodyPr>
            <a:normAutofit/>
          </a:bodyPr>
          <a:lstStyle/>
          <a:p>
            <a:r>
              <a:rPr lang="en-US" dirty="0"/>
              <a:t>Event Summary</a:t>
            </a:r>
          </a:p>
        </p:txBody>
      </p:sp>
    </p:spTree>
    <p:extLst>
      <p:ext uri="{BB962C8B-B14F-4D97-AF65-F5344CB8AC3E}">
        <p14:creationId xmlns:p14="http://schemas.microsoft.com/office/powerpoint/2010/main" val="691642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A704FB-FE4D-4574-B0E8-15D501BD6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49846"/>
            <a:ext cx="10261600" cy="1066800"/>
          </a:xfrm>
        </p:spPr>
        <p:txBody>
          <a:bodyPr>
            <a:normAutofit/>
          </a:bodyPr>
          <a:lstStyle/>
          <a:p>
            <a:r>
              <a:rPr lang="en-US" dirty="0"/>
              <a:t>Event Summary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20E20-0110-451D-9975-C83AC56D56AF}"/>
              </a:ext>
            </a:extLst>
          </p:cNvPr>
          <p:cNvSpPr txBox="1"/>
          <p:nvPr/>
        </p:nvSpPr>
        <p:spPr>
          <a:xfrm>
            <a:off x="1893277" y="6338822"/>
            <a:ext cx="8405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https://www.weather.gov/images/dvn/Past_Events/2023/0629/derecho_overview.png</a:t>
            </a:r>
            <a:r>
              <a:rPr lang="en-US" dirty="0"/>
              <a:t>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D660E7C-547B-4830-A00D-AD27D1D7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085695-CD66-F2F2-3996-E97281774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900" y="1216646"/>
            <a:ext cx="8568200" cy="48196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498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A27D3-43C8-4F83-308A-50EE447B8658}"/>
              </a:ext>
            </a:extLst>
          </p:cNvPr>
          <p:cNvSpPr txBox="1"/>
          <p:nvPr/>
        </p:nvSpPr>
        <p:spPr>
          <a:xfrm>
            <a:off x="1243669" y="1667678"/>
            <a:ext cx="89405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Using NOAA Real-Time Mesoscale Analysis (RTMA) wind speed (gust) for wind damage assessment. RTMA data is a high-spatial and temporal resolution analysis for near-surface weather conditions. This dataset includes hourly analyses at 2.5 km for CONUS. (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https://developers.google.com/earth-engine/datasets/catalog/NOAA_NWS_RTMA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Using the 5 tornado tracks identified by NOAA NWS for wind damage assessment.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Using Sentinel-1 SAR images for flood impact assessment. SAR images acquired from July 3 and July 8 cover northwestern, central and southern Illinois, central and southwestern Indiana, western Kentucky, and eastern Missouri.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49C67-1BA9-3838-0E11-6B0902D24AE6}"/>
              </a:ext>
            </a:extLst>
          </p:cNvPr>
          <p:cNvSpPr txBox="1"/>
          <p:nvPr/>
        </p:nvSpPr>
        <p:spPr>
          <a:xfrm>
            <a:off x="383844" y="530906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Datasets used for impact assessment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B87B8-2473-7B85-FF35-B09E88AD8B70}"/>
              </a:ext>
            </a:extLst>
          </p:cNvPr>
          <p:cNvSpPr txBox="1"/>
          <p:nvPr/>
        </p:nvSpPr>
        <p:spPr>
          <a:xfrm>
            <a:off x="1243669" y="6006382"/>
            <a:ext cx="92425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505050"/>
                </a:solidFill>
                <a:effectLst/>
                <a:latin typeface="Montserrat" panose="00000500000000000000" pitchFamily="2" charset="0"/>
              </a:rPr>
              <a:t>A severe weather system that swept through a large section of central Illinois on June 29, 2023, damaged some crops while bringing much needed rain to others. (</a:t>
            </a:r>
            <a:r>
              <a:rPr lang="en-US" sz="1000" dirty="0">
                <a:solidFill>
                  <a:srgbClr val="505050"/>
                </a:solidFill>
                <a:latin typeface="Montserrat" panose="00000500000000000000" pitchFamily="2" charset="0"/>
                <a:hlinkClick r:id="rId3"/>
              </a:rPr>
              <a:t>https://brownfieldagnews.com/news/derecho-flattens-some-central-illinois-crops-brings-needed-rain-to-others</a:t>
            </a:r>
            <a:r>
              <a:rPr lang="en-US" sz="1000" b="0" i="0" dirty="0">
                <a:solidFill>
                  <a:srgbClr val="505050"/>
                </a:solidFill>
                <a:effectLst/>
                <a:latin typeface="Montserrat" panose="00000500000000000000" pitchFamily="2" charset="0"/>
              </a:rPr>
              <a:t>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25377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2F1F4D-F580-8A13-DA4C-9D18DB14EC6D}"/>
              </a:ext>
            </a:extLst>
          </p:cNvPr>
          <p:cNvSpPr txBox="1"/>
          <p:nvPr/>
        </p:nvSpPr>
        <p:spPr>
          <a:xfrm>
            <a:off x="615213" y="5483897"/>
            <a:ext cx="57011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https://www.spc.noaa.gov/exper/archive/event.php?date=20230629</a:t>
            </a:r>
            <a:r>
              <a:rPr lang="en-US" sz="12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9731D62-C200-524D-3EF5-816019E8D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378"/>
            <a:ext cx="6510912" cy="45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4BF217-91A2-BA1A-3248-84AA8961C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187" y="945523"/>
            <a:ext cx="6013813" cy="4174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A7F997-0383-3BC5-BB22-74C9B1AE469A}"/>
              </a:ext>
            </a:extLst>
          </p:cNvPr>
          <p:cNvSpPr txBox="1"/>
          <p:nvPr/>
        </p:nvSpPr>
        <p:spPr>
          <a:xfrm>
            <a:off x="6889592" y="419587"/>
            <a:ext cx="4784248" cy="379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NOAA Real-Time Mesoscale Analysis (RTMA) 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39B6B-3580-78B7-D074-39C50F32F0D8}"/>
              </a:ext>
            </a:extLst>
          </p:cNvPr>
          <p:cNvSpPr txBox="1"/>
          <p:nvPr/>
        </p:nvSpPr>
        <p:spPr>
          <a:xfrm>
            <a:off x="8210092" y="5232875"/>
            <a:ext cx="35597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effectLst/>
                <a:latin typeface="Courier New" panose="02070309020205020404" pitchFamily="49" charset="0"/>
              </a:rPr>
              <a:t>Maximum wind gust speed (2023-06-29, 00:00:00 – 2023-07-01, 23:00:00) extracted from Google Earth Engine</a:t>
            </a:r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CE18A5-4869-4C81-8780-E42500E9BCE0}"/>
              </a:ext>
            </a:extLst>
          </p:cNvPr>
          <p:cNvSpPr txBox="1"/>
          <p:nvPr/>
        </p:nvSpPr>
        <p:spPr>
          <a:xfrm>
            <a:off x="391867" y="5167337"/>
            <a:ext cx="55641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20230629's Storm Reports (20230629 1200 UTC - 20230630 1159 UTC)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6F895-990E-CFBC-DA75-3062E3D07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187" y="5117184"/>
            <a:ext cx="1609725" cy="733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01A35-99C4-4BB6-5C8A-A7BCCB2C01B9}"/>
              </a:ext>
            </a:extLst>
          </p:cNvPr>
          <p:cNvSpPr txBox="1"/>
          <p:nvPr/>
        </p:nvSpPr>
        <p:spPr>
          <a:xfrm>
            <a:off x="7623724" y="5583770"/>
            <a:ext cx="3690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+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63637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465747-B6AC-F098-55F4-D48099AD9D4D}"/>
              </a:ext>
            </a:extLst>
          </p:cNvPr>
          <p:cNvSpPr txBox="1"/>
          <p:nvPr/>
        </p:nvSpPr>
        <p:spPr>
          <a:xfrm>
            <a:off x="-1" y="79138"/>
            <a:ext cx="64323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NOAA Real-Time Mesoscale Analysis (RTMA) 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61393D-85D8-9106-54DE-D3793C4DB73B}"/>
              </a:ext>
            </a:extLst>
          </p:cNvPr>
          <p:cNvSpPr/>
          <p:nvPr/>
        </p:nvSpPr>
        <p:spPr>
          <a:xfrm>
            <a:off x="7846746" y="6117950"/>
            <a:ext cx="335280" cy="1828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75A63-E5FB-9DDB-2689-907898D10293}"/>
              </a:ext>
            </a:extLst>
          </p:cNvPr>
          <p:cNvSpPr/>
          <p:nvPr/>
        </p:nvSpPr>
        <p:spPr>
          <a:xfrm>
            <a:off x="7846746" y="5858870"/>
            <a:ext cx="335280" cy="1828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20769-6656-85D2-3C17-7FE624992388}"/>
              </a:ext>
            </a:extLst>
          </p:cNvPr>
          <p:cNvSpPr txBox="1"/>
          <p:nvPr/>
        </p:nvSpPr>
        <p:spPr>
          <a:xfrm>
            <a:off x="8151546" y="5816444"/>
            <a:ext cx="1905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200" dirty="0"/>
              <a:t>EF0 (65-85 mph)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B6E3E-9CDB-7DF7-3CC7-25B1B7C147DE}"/>
              </a:ext>
            </a:extLst>
          </p:cNvPr>
          <p:cNvSpPr txBox="1"/>
          <p:nvPr/>
        </p:nvSpPr>
        <p:spPr>
          <a:xfrm>
            <a:off x="8151546" y="6094336"/>
            <a:ext cx="1905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200" dirty="0"/>
              <a:t>EF1 (86-110 mph)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C3CF8-618E-56D2-F085-5FD2F16C6A1B}"/>
              </a:ext>
            </a:extLst>
          </p:cNvPr>
          <p:cNvSpPr txBox="1"/>
          <p:nvPr/>
        </p:nvSpPr>
        <p:spPr>
          <a:xfrm>
            <a:off x="1584504" y="6371335"/>
            <a:ext cx="59246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effectLst/>
                <a:latin typeface="Courier New" panose="02070309020205020404" pitchFamily="49" charset="0"/>
              </a:rPr>
              <a:t>Maximum wind gust speed (2023-06-29, 00:00:00 – 2023-07-01, 23:00:00) extracted from Google Earth Engine</a:t>
            </a:r>
            <a:endParaRPr lang="en-US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6C41BA-C413-1B6B-4F45-E40C815839C8}"/>
              </a:ext>
            </a:extLst>
          </p:cNvPr>
          <p:cNvSpPr txBox="1"/>
          <p:nvPr/>
        </p:nvSpPr>
        <p:spPr>
          <a:xfrm>
            <a:off x="7779789" y="5443818"/>
            <a:ext cx="27482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600" dirty="0"/>
              <a:t>Maximum wind gust speed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0C5B0C-4F56-CC9B-5E28-B60C737E4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" y="796044"/>
            <a:ext cx="7765585" cy="557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63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3C129-4A4F-A1D7-A869-47991972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522F0-0F50-0B88-EEC0-FBBECBABF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97" y="1383411"/>
            <a:ext cx="7830263" cy="52823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E88976-60F0-2F4C-34B6-3CA59FECF73F}"/>
              </a:ext>
            </a:extLst>
          </p:cNvPr>
          <p:cNvSpPr txBox="1"/>
          <p:nvPr/>
        </p:nvSpPr>
        <p:spPr>
          <a:xfrm>
            <a:off x="8031469" y="4721545"/>
            <a:ext cx="38636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https://www.agweb.com/news/crops/corn/derecho-packs-punch-100-mph-winds-flattens-cornfields-and-crushes-grain-bins-across</a:t>
            </a:r>
            <a:r>
              <a:rPr lang="en-US" sz="10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8B5E7-130F-C075-3A9F-8192B573F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469" y="1383411"/>
            <a:ext cx="4000500" cy="3000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CDC7D4-9A54-13E7-5749-DC5C01A6A4D5}"/>
              </a:ext>
            </a:extLst>
          </p:cNvPr>
          <p:cNvSpPr txBox="1"/>
          <p:nvPr/>
        </p:nvSpPr>
        <p:spPr>
          <a:xfrm>
            <a:off x="8031469" y="4382765"/>
            <a:ext cx="4000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 corn field flattened near Carthage, Illinois. Photo provided by a Crop-Tech client.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72A186-0666-C7E0-E0C9-94DFA8E6CD83}"/>
              </a:ext>
            </a:extLst>
          </p:cNvPr>
          <p:cNvSpPr/>
          <p:nvPr/>
        </p:nvSpPr>
        <p:spPr>
          <a:xfrm>
            <a:off x="8123837" y="6412330"/>
            <a:ext cx="335280" cy="1828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F92AA1-A8A9-9EEB-B37D-1CD8AB91024C}"/>
              </a:ext>
            </a:extLst>
          </p:cNvPr>
          <p:cNvSpPr txBox="1"/>
          <p:nvPr/>
        </p:nvSpPr>
        <p:spPr>
          <a:xfrm>
            <a:off x="8428637" y="6388716"/>
            <a:ext cx="1905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sz="1200" dirty="0"/>
              <a:t>Cultivated land impacted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25CC27-D61A-9B5C-7F8F-A546C8EAEB05}"/>
              </a:ext>
            </a:extLst>
          </p:cNvPr>
          <p:cNvSpPr txBox="1"/>
          <p:nvPr/>
        </p:nvSpPr>
        <p:spPr>
          <a:xfrm>
            <a:off x="147781" y="216282"/>
            <a:ext cx="64323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Cultivated land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within EF0 and EF1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01214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E2D2FE-E408-1489-28C1-6068E6149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02" y="689111"/>
            <a:ext cx="4737350" cy="5318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96F856-0D23-CBA0-78D5-45EF8C3C8EDF}"/>
              </a:ext>
            </a:extLst>
          </p:cNvPr>
          <p:cNvSpPr txBox="1"/>
          <p:nvPr/>
        </p:nvSpPr>
        <p:spPr>
          <a:xfrm>
            <a:off x="88084" y="31977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Tornadoes June 29, 2023, Illinois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B80A8-FABE-D986-178B-4712ED0CE09B}"/>
              </a:ext>
            </a:extLst>
          </p:cNvPr>
          <p:cNvSpPr txBox="1"/>
          <p:nvPr/>
        </p:nvSpPr>
        <p:spPr>
          <a:xfrm>
            <a:off x="1806701" y="6117056"/>
            <a:ext cx="5494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Assessment was conducted by buffering the tornado tracks (using the maximum width) identified by NOAA NWS (</a:t>
            </a:r>
            <a:r>
              <a:rPr lang="en-US" sz="1200" dirty="0">
                <a:hlinkClick r:id="rId3"/>
              </a:rPr>
              <a:t>https://www.weather.gov/ilx/june29_derecho</a:t>
            </a:r>
            <a:r>
              <a:rPr lang="en-US" sz="1200" dirty="0"/>
              <a:t>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E01BA7-A0BD-3EE3-AE88-55E00EC70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836" y="2185796"/>
            <a:ext cx="4354035" cy="32655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52E756-C818-BF86-4279-E7B3E007987B}"/>
              </a:ext>
            </a:extLst>
          </p:cNvPr>
          <p:cNvSpPr txBox="1"/>
          <p:nvPr/>
        </p:nvSpPr>
        <p:spPr>
          <a:xfrm>
            <a:off x="7684820" y="5180356"/>
            <a:ext cx="42511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Tornado track in a corn field near Chatham, IL (Photo by Kyle Golden)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C3ED5-3259-5A30-EA49-F2CAAA9E5193}"/>
              </a:ext>
            </a:extLst>
          </p:cNvPr>
          <p:cNvSpPr txBox="1"/>
          <p:nvPr/>
        </p:nvSpPr>
        <p:spPr>
          <a:xfrm>
            <a:off x="8146047" y="5400618"/>
            <a:ext cx="30656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https://www.weather.gov/ilx/june29_derecho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7B659-4E05-A3FB-005C-E509E1034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386" y="683691"/>
            <a:ext cx="8720486" cy="158528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2093B5-8F06-91A0-5B02-CE3F66C62239}"/>
              </a:ext>
            </a:extLst>
          </p:cNvPr>
          <p:cNvCxnSpPr>
            <a:cxnSpLocks/>
          </p:cNvCxnSpPr>
          <p:nvPr/>
        </p:nvCxnSpPr>
        <p:spPr>
          <a:xfrm flipV="1">
            <a:off x="2116183" y="1902691"/>
            <a:ext cx="1153490" cy="78025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46AABDF-2A8C-50F7-9B39-E79B4ECFA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970" y="2772325"/>
            <a:ext cx="4281415" cy="323540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F60FB2-2740-33C8-60E3-D6B99D119564}"/>
              </a:ext>
            </a:extLst>
          </p:cNvPr>
          <p:cNvCxnSpPr>
            <a:cxnSpLocks/>
          </p:cNvCxnSpPr>
          <p:nvPr/>
        </p:nvCxnSpPr>
        <p:spPr>
          <a:xfrm>
            <a:off x="1662545" y="3290130"/>
            <a:ext cx="2140198" cy="68150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74E23B7-ABEB-CE73-F03A-ECE429377262}"/>
              </a:ext>
            </a:extLst>
          </p:cNvPr>
          <p:cNvSpPr txBox="1"/>
          <p:nvPr/>
        </p:nvSpPr>
        <p:spPr>
          <a:xfrm>
            <a:off x="7495629" y="5761510"/>
            <a:ext cx="26385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Fields identified were derived from 2022 CDL</a:t>
            </a:r>
          </a:p>
        </p:txBody>
      </p:sp>
    </p:spTree>
    <p:extLst>
      <p:ext uri="{BB962C8B-B14F-4D97-AF65-F5344CB8AC3E}">
        <p14:creationId xmlns:p14="http://schemas.microsoft.com/office/powerpoint/2010/main" val="2242619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AE709-A206-C004-26B8-433548293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8C5DDB-63AD-F612-2FC1-E1C3D3C0F695}"/>
              </a:ext>
            </a:extLst>
          </p:cNvPr>
          <p:cNvSpPr txBox="1"/>
          <p:nvPr/>
        </p:nvSpPr>
        <p:spPr>
          <a:xfrm>
            <a:off x="830318" y="371116"/>
            <a:ext cx="4785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sz="2400" dirty="0"/>
              <a:t>Crops impacted by wind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AD525-AFC9-CEB0-AF40-83C7B0BEBD5A}"/>
              </a:ext>
            </a:extLst>
          </p:cNvPr>
          <p:cNvSpPr txBox="1"/>
          <p:nvPr/>
        </p:nvSpPr>
        <p:spPr>
          <a:xfrm>
            <a:off x="1910941" y="5426484"/>
            <a:ext cx="59389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https://quickstats.nass.usda.gov/#C646E7A6-2A2A-31A5-87C9-07F49E7958A0</a:t>
            </a:r>
            <a:r>
              <a:rPr lang="en-US" sz="12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2FE2F-E8DA-7F1E-1AF9-7266275B2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941" y="1607222"/>
            <a:ext cx="8443023" cy="3911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459002-5056-4AB7-6426-52861B0BEF46}"/>
              </a:ext>
            </a:extLst>
          </p:cNvPr>
          <p:cNvSpPr txBox="1"/>
          <p:nvPr/>
        </p:nvSpPr>
        <p:spPr>
          <a:xfrm>
            <a:off x="1910941" y="5181705"/>
            <a:ext cx="65116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sz="1200" b="0" i="0" u="none" strike="noStrike" kern="100" baseline="0" dirty="0"/>
              <a:t>*Total Statewide acres based on official 2022 NASS estimates of acres planted (corn and soybeans)</a:t>
            </a:r>
          </a:p>
        </p:txBody>
      </p:sp>
    </p:spTree>
    <p:extLst>
      <p:ext uri="{BB962C8B-B14F-4D97-AF65-F5344CB8AC3E}">
        <p14:creationId xmlns:p14="http://schemas.microsoft.com/office/powerpoint/2010/main" val="1887145834"/>
      </p:ext>
    </p:extLst>
  </p:cSld>
  <p:clrMapOvr>
    <a:masterClrMapping/>
  </p:clrMapOvr>
</p:sld>
</file>

<file path=ppt/theme/theme1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8804</TotalTime>
  <Words>658</Words>
  <Application>Microsoft Office PowerPoint</Application>
  <PresentationFormat>Widescreen</PresentationFormat>
  <Paragraphs>77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Courier New</vt:lpstr>
      <vt:lpstr>Helvetica</vt:lpstr>
      <vt:lpstr>Montserrat</vt:lpstr>
      <vt:lpstr>14_Custom Design</vt:lpstr>
      <vt:lpstr>15_Custom Design</vt:lpstr>
      <vt:lpstr>16_Custom Design</vt:lpstr>
      <vt:lpstr>17_Custom Design</vt:lpstr>
      <vt:lpstr>18_Custom Design</vt:lpstr>
      <vt:lpstr>Midwest Derecho - 2023</vt:lpstr>
      <vt:lpstr>Event Summary</vt:lpstr>
      <vt:lpstr>Event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Boryan, Claire - NASS</dc:creator>
  <cp:lastModifiedBy>Willis, Patrick - REE-NASS</cp:lastModifiedBy>
  <cp:revision>871</cp:revision>
  <cp:lastPrinted>2018-02-06T15:32:09Z</cp:lastPrinted>
  <dcterms:created xsi:type="dcterms:W3CDTF">2018-02-01T19:55:13Z</dcterms:created>
  <dcterms:modified xsi:type="dcterms:W3CDTF">2023-07-18T15:22:14Z</dcterms:modified>
</cp:coreProperties>
</file>