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notesSlides/notesSlide3.xml" ContentType="application/vnd.openxmlformats-officedocument.presentationml.notesSlide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notesSlides/notesSlide4.xml" ContentType="application/vnd.openxmlformats-officedocument.presentationml.notesSlide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notesSlides/notesSlide6.xml" ContentType="application/vnd.openxmlformats-officedocument.presentationml.notesSlide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notesSlides/notesSlide8.xml" ContentType="application/vnd.openxmlformats-officedocument.presentationml.notesSlide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notesSlides/notesSlide9.xml" ContentType="application/vnd.openxmlformats-officedocument.presentationml.notesSlide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notesSlides/notesSlide12.xml" ContentType="application/vnd.openxmlformats-officedocument.presentationml.notesSlide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4.xml" ContentType="application/vnd.openxmlformats-officedocument.themeOverride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5.xml" ContentType="application/vnd.openxmlformats-officedocument.presentationml.notesSlide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notesSlides/notesSlide16.xml" ContentType="application/vnd.openxmlformats-officedocument.presentationml.notesSlide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notesSlides/notesSlide17.xml" ContentType="application/vnd.openxmlformats-officedocument.presentationml.notesSlide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8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5.xml" ContentType="application/vnd.openxmlformats-officedocument.themeOverride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notesSlides/notesSlide19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6.xml" ContentType="application/vnd.openxmlformats-officedocument.themeOverride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notesSlides/notesSlide20.xml" ContentType="application/vnd.openxmlformats-officedocument.presentationml.notesSlide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21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22.xml" ContentType="application/vnd.openxmlformats-officedocument.presentationml.notesSlide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notesSlides/notesSlide23.xml" ContentType="application/vnd.openxmlformats-officedocument.presentationml.notesSlide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24.xml" ContentType="application/vnd.openxmlformats-officedocument.presentationml.notesSlide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notesSlides/notesSlide25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notesSlides/notesSlide26.xml" ContentType="application/vnd.openxmlformats-officedocument.presentationml.notesSlide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notesSlides/notesSlide27.xml" ContentType="application/vnd.openxmlformats-officedocument.presentationml.notesSlide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28.xml" ContentType="application/vnd.openxmlformats-officedocument.presentationml.notesSlide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notesSlides/notesSlide29.xml" ContentType="application/vnd.openxmlformats-officedocument.presentationml.notesSlide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32.xml" ContentType="application/vnd.openxmlformats-officedocument.presentationml.notesSlide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notesSlides/notesSlide33.xml" ContentType="application/vnd.openxmlformats-officedocument.presentationml.notesSlide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notesSlides/notesSlide34.xml" ContentType="application/vnd.openxmlformats-officedocument.presentationml.notesSlide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notesSlides/notesSlide35.xml" ContentType="application/vnd.openxmlformats-officedocument.presentationml.notesSlide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82" r:id="rId5"/>
    <p:sldMasterId id="2147483670" r:id="rId6"/>
  </p:sldMasterIdLst>
  <p:notesMasterIdLst>
    <p:notesMasterId r:id="rId42"/>
  </p:notesMasterIdLst>
  <p:sldIdLst>
    <p:sldId id="283" r:id="rId7"/>
    <p:sldId id="404" r:id="rId8"/>
    <p:sldId id="403" r:id="rId9"/>
    <p:sldId id="309" r:id="rId10"/>
    <p:sldId id="269" r:id="rId11"/>
    <p:sldId id="267" r:id="rId12"/>
    <p:sldId id="281" r:id="rId13"/>
    <p:sldId id="305" r:id="rId14"/>
    <p:sldId id="282" r:id="rId15"/>
    <p:sldId id="400" r:id="rId16"/>
    <p:sldId id="322" r:id="rId17"/>
    <p:sldId id="273" r:id="rId18"/>
    <p:sldId id="270" r:id="rId19"/>
    <p:sldId id="271" r:id="rId20"/>
    <p:sldId id="311" r:id="rId21"/>
    <p:sldId id="312" r:id="rId22"/>
    <p:sldId id="274" r:id="rId23"/>
    <p:sldId id="313" r:id="rId24"/>
    <p:sldId id="276" r:id="rId25"/>
    <p:sldId id="277" r:id="rId26"/>
    <p:sldId id="294" r:id="rId27"/>
    <p:sldId id="293" r:id="rId28"/>
    <p:sldId id="278" r:id="rId29"/>
    <p:sldId id="371" r:id="rId30"/>
    <p:sldId id="372" r:id="rId31"/>
    <p:sldId id="373" r:id="rId32"/>
    <p:sldId id="374" r:id="rId33"/>
    <p:sldId id="375" r:id="rId34"/>
    <p:sldId id="376" r:id="rId35"/>
    <p:sldId id="377" r:id="rId36"/>
    <p:sldId id="378" r:id="rId37"/>
    <p:sldId id="379" r:id="rId38"/>
    <p:sldId id="381" r:id="rId39"/>
    <p:sldId id="387" r:id="rId40"/>
    <p:sldId id="388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C9FB305-71B0-205F-DA80-99F190FD2CDD}" name="Salmon, Miste - REE-NASS" initials="MS" userId="S::miste.salmon@usda.gov::b0e0fdbe-1619-47bf-a117-1d266fb1d4bb" providerId="AD"/>
  <p188:author id="{CDF83E07-AA2F-F500-7BEA-DB659EFC3321}" name="Harris, Virginia - REE-NASS" initials="VH" userId="S::virginia.harris@usda.gov::2d5c3d57-70db-497b-b710-97793c168369" providerId="AD"/>
  <p188:author id="{291D0D66-CE45-7446-77F5-07E8B1291164}" name="Lenhardt, Kristen - REE-NASS, Washington, DC" initials="LKRNWD" userId="S-1-5-21-2443529608-3098792306-3041422421-125106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9E8"/>
    <a:srgbClr val="CCD1CE"/>
    <a:srgbClr val="B6D2C3"/>
    <a:srgbClr val="E7E6E8"/>
    <a:srgbClr val="427562"/>
    <a:srgbClr val="B4B8D3"/>
    <a:srgbClr val="9D491D"/>
    <a:srgbClr val="7FBB42"/>
    <a:srgbClr val="BAE4BC"/>
    <a:srgbClr val="7F262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99" autoAdjust="0"/>
    <p:restoredTop sz="67568" autoAdjust="0"/>
  </p:normalViewPr>
  <p:slideViewPr>
    <p:cSldViewPr snapToGrid="0">
      <p:cViewPr varScale="1">
        <p:scale>
          <a:sx n="106" d="100"/>
          <a:sy n="106" d="100"/>
        </p:scale>
        <p:origin x="144" y="168"/>
      </p:cViewPr>
      <p:guideLst/>
    </p:cSldViewPr>
  </p:slideViewPr>
  <p:outlineViewPr>
    <p:cViewPr>
      <p:scale>
        <a:sx n="33" d="100"/>
        <a:sy n="33" d="100"/>
      </p:scale>
      <p:origin x="0" y="-1357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notesMaster" Target="notesMasters/notesMaster1.xml"/><Relationship Id="rId47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\\kcfsn01\HQDATA\Shared\SDEEDB\Census\Census2022\PAO\Presentations\Charts%20for%20PPT%202022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file:///\\kcfsn01\HQDATA\Shared\SDEEDB\Census\Census2022\PAO\Presentations\Charts%20for%20PPT%202022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oleObject" Target="file:///\\kcfsn01\HQDATA\Shared\SDEEDB\Census\Census2022\PAO\Presentations\Charts%20for%20PPT%202022.xlsx" TargetMode="Externa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\\kcfsn01\COMM\ALL\Census\2022\2022CensusProducts\Ag%20Census%20Highlights\Drafts\Producers%20Highlights\Producer%20Highlight%20Source_Updated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\\kcfsn01\COMM\ALL\Census\2022\2022CensusProducts\Ag%20Census%20Highlights\Drafts\Producers%20Highlights\Producer%20Highlight%20Source_Updated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\\kcfsn01\HQDATA\Shared\SDEEDB\Census\Census2022\PAO\Presentations\Demographic%20Charts%20for%20PPT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\\kcfsn01\HQDATA\Shared\SDEEDB\Census\Census2022\PAO\Presentations\Charts%20for%20PPT%202022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7.xml"/><Relationship Id="rId1" Type="http://schemas.microsoft.com/office/2011/relationships/chartStyle" Target="style7.xml"/><Relationship Id="rId5" Type="http://schemas.openxmlformats.org/officeDocument/2006/relationships/chartUserShapes" Target="../drawings/drawing1.xml"/><Relationship Id="rId4" Type="http://schemas.openxmlformats.org/officeDocument/2006/relationships/oleObject" Target="file:///\\kcfsn01\HQDATA\Shared\SDEEDB\Census\Census2022\PAO\Presentations\Charts%20for%20PPT%202022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file:///\\kcfsn01\HQDATA\Shared\SDEEDB\Census\Census2022\PAO\Presentations\Charts%20for%20PPT%20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'Response Mode 2022'!$D$1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'Response Mode 2022'!$A$2:$A$5</c:f>
              <c:strCache>
                <c:ptCount val="4"/>
                <c:pt idx="0">
                  <c:v>Field</c:v>
                </c:pt>
                <c:pt idx="1">
                  <c:v>Phone</c:v>
                </c:pt>
                <c:pt idx="2">
                  <c:v>Internet</c:v>
                </c:pt>
                <c:pt idx="3">
                  <c:v>Mail</c:v>
                </c:pt>
              </c:strCache>
            </c:strRef>
          </c:cat>
          <c:val>
            <c:numRef>
              <c:f>'Response Mode 2022'!$D$2:$D$5</c:f>
              <c:numCache>
                <c:formatCode>0.0%</c:formatCode>
                <c:ptCount val="4"/>
                <c:pt idx="0">
                  <c:v>2.1960461896048663E-2</c:v>
                </c:pt>
                <c:pt idx="1">
                  <c:v>2.5002472676920035E-2</c:v>
                </c:pt>
                <c:pt idx="2">
                  <c:v>0.40897643538895206</c:v>
                </c:pt>
                <c:pt idx="3">
                  <c:v>0.54406063003807925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C5-4915-A5D4-F2C86BB1AE0A}"/>
            </c:ext>
          </c:extLst>
        </c:ser>
        <c:ser>
          <c:idx val="0"/>
          <c:order val="1"/>
          <c:tx>
            <c:strRef>
              <c:f>'Response Mode 2022'!$C$1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'Response Mode 2022'!$A$2:$A$5</c:f>
              <c:strCache>
                <c:ptCount val="4"/>
                <c:pt idx="0">
                  <c:v>Field</c:v>
                </c:pt>
                <c:pt idx="1">
                  <c:v>Phone</c:v>
                </c:pt>
                <c:pt idx="2">
                  <c:v>Internet</c:v>
                </c:pt>
                <c:pt idx="3">
                  <c:v>Mail</c:v>
                </c:pt>
              </c:strCache>
            </c:strRef>
          </c:cat>
          <c:val>
            <c:numRef>
              <c:f>'Response Mode 2022'!$C$2:$C$5</c:f>
              <c:numCache>
                <c:formatCode>0.0%</c:formatCode>
                <c:ptCount val="4"/>
                <c:pt idx="0">
                  <c:v>8.0000000000000002E-3</c:v>
                </c:pt>
                <c:pt idx="1">
                  <c:v>4.7E-2</c:v>
                </c:pt>
                <c:pt idx="2">
                  <c:v>0.23799999999999999</c:v>
                </c:pt>
                <c:pt idx="3">
                  <c:v>0.68200000000000005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C5-4915-A5D4-F2C86BB1AE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4"/>
        <c:axId val="631146608"/>
        <c:axId val="631147000"/>
      </c:barChart>
      <c:catAx>
        <c:axId val="631146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31147000"/>
        <c:crosses val="autoZero"/>
        <c:auto val="1"/>
        <c:lblAlgn val="ctr"/>
        <c:lblOffset val="100"/>
        <c:noMultiLvlLbl val="0"/>
      </c:catAx>
      <c:valAx>
        <c:axId val="631147000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631146608"/>
        <c:crosses val="autoZero"/>
        <c:crossBetween val="between"/>
      </c:valAx>
      <c:spPr>
        <a:noFill/>
        <a:ln w="38100">
          <a:noFill/>
        </a:ln>
        <a:effectLst/>
      </c:spPr>
    </c:plotArea>
    <c:legend>
      <c:legendPos val="t"/>
      <c:layout>
        <c:manualLayout>
          <c:xMode val="edge"/>
          <c:yMode val="edge"/>
          <c:x val="0.32452652977201379"/>
          <c:y val="4.012899055501689E-2"/>
          <c:w val="0.31999228167812566"/>
          <c:h val="6.79218148234414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79702263124191"/>
          <c:y val="2.6642438639431495E-2"/>
          <c:w val="0.73585557816240021"/>
          <c:h val="0.95551937959527289"/>
        </c:manualLayout>
      </c:layout>
      <c:barChart>
        <c:barDir val="bar"/>
        <c:grouping val="clustered"/>
        <c:varyColors val="0"/>
        <c:ser>
          <c:idx val="1"/>
          <c:order val="0"/>
          <c:spPr>
            <a:solidFill>
              <a:srgbClr val="42756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'Farms and TVP 2022'!$A$20:$A$26</c:f>
              <c:strCache>
                <c:ptCount val="7"/>
                <c:pt idx="0">
                  <c:v>Less than
$2,500</c:v>
                </c:pt>
                <c:pt idx="1">
                  <c:v>$2,500 to
$9,999</c:v>
                </c:pt>
                <c:pt idx="2">
                  <c:v>$10,000 to
$49,999</c:v>
                </c:pt>
                <c:pt idx="3">
                  <c:v>$50,000 to
$249,999</c:v>
                </c:pt>
                <c:pt idx="4">
                  <c:v>$250,000 to
$999,999</c:v>
                </c:pt>
                <c:pt idx="5">
                  <c:v>$1,000,000 to
$4,999,999</c:v>
                </c:pt>
                <c:pt idx="6">
                  <c:v>$5,000,000
or more</c:v>
                </c:pt>
              </c:strCache>
            </c:strRef>
          </c:cat>
          <c:val>
            <c:numRef>
              <c:f>'Farms and TVP 2022'!$B$20:$B$26</c:f>
              <c:numCache>
                <c:formatCode>#,##0</c:formatCode>
                <c:ptCount val="7"/>
                <c:pt idx="0">
                  <c:v>678870</c:v>
                </c:pt>
                <c:pt idx="1">
                  <c:v>357837</c:v>
                </c:pt>
                <c:pt idx="2">
                  <c:v>366301</c:v>
                </c:pt>
                <c:pt idx="3">
                  <c:v>239188</c:v>
                </c:pt>
                <c:pt idx="4">
                  <c:v>152907</c:v>
                </c:pt>
                <c:pt idx="5">
                  <c:v>89346</c:v>
                </c:pt>
                <c:pt idx="6">
                  <c:v>16038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40-4DF1-A7DC-E1986EE590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31924312"/>
        <c:axId val="631924704"/>
      </c:barChart>
      <c:catAx>
        <c:axId val="631924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31924704"/>
        <c:crosses val="autoZero"/>
        <c:auto val="1"/>
        <c:lblAlgn val="ctr"/>
        <c:lblOffset val="100"/>
        <c:noMultiLvlLbl val="0"/>
      </c:catAx>
      <c:valAx>
        <c:axId val="631924704"/>
        <c:scaling>
          <c:orientation val="minMax"/>
        </c:scaling>
        <c:delete val="1"/>
        <c:axPos val="b"/>
        <c:numFmt formatCode="#,##0" sourceLinked="1"/>
        <c:majorTickMark val="none"/>
        <c:minorTickMark val="none"/>
        <c:tickLblPos val="nextTo"/>
        <c:crossAx val="631924312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0.82976909980847002"/>
                <c:y val="0.9074658711696012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016932434130738E-2"/>
          <c:y val="3.1873821327889566E-2"/>
          <c:w val="0.97596613513173858"/>
          <c:h val="0.8840972100709633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'TVP Crops &amp; Livestock 2022'!$A$3</c:f>
              <c:strCache>
                <c:ptCount val="1"/>
                <c:pt idx="0">
                  <c:v>Crops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47%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481C-4667-92A2-ECBE1EC9322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48%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81C-4667-92A2-ECBE1EC9322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54%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481C-4667-92A2-ECBE1EC9322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50%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481C-4667-92A2-ECBE1EC9322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83A0AFDD-713C-441C-8BEB-11728A66FEF3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{83A0AFDD-713C-441C-8BEB-11728A66FEF3}</c15:txfldGUID>
                      <c15:f>'TVP Crops &amp; Livestock 2022'!$G$5</c15:f>
                      <c15:dlblFieldTableCache>
                        <c:ptCount val="1"/>
                        <c:pt idx="0">
                          <c:v>52%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4-481C-4667-92A2-ECBE1EC932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'TVP Crops &amp; Livestock 2022'!$C$1:$G$1</c:f>
              <c:numCache>
                <c:formatCode>General</c:formatCode>
                <c:ptCount val="5"/>
                <c:pt idx="0">
                  <c:v>2002</c:v>
                </c:pt>
                <c:pt idx="1">
                  <c:v>2007</c:v>
                </c:pt>
                <c:pt idx="2">
                  <c:v>2012</c:v>
                </c:pt>
                <c:pt idx="3">
                  <c:v>2017</c:v>
                </c:pt>
                <c:pt idx="4">
                  <c:v>2022</c:v>
                </c:pt>
              </c:numCache>
            </c:numRef>
          </c:cat>
          <c:val>
            <c:numRef>
              <c:f>'TVP Crops &amp; Livestock 2022'!$C$3:$G$3</c:f>
              <c:numCache>
                <c:formatCode>_(* #,##0_);_(* \(#,##0\);_(* "-"??_);_(@_)</c:formatCode>
                <c:ptCount val="5"/>
                <c:pt idx="0">
                  <c:v>95151954420</c:v>
                </c:pt>
                <c:pt idx="1">
                  <c:v>143657927794</c:v>
                </c:pt>
                <c:pt idx="2">
                  <c:v>212397074321</c:v>
                </c:pt>
                <c:pt idx="3">
                  <c:v>193546737865</c:v>
                </c:pt>
                <c:pt idx="4" formatCode="#,##0">
                  <c:v>280628093000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81C-4667-92A2-ECBE1EC9322D}"/>
            </c:ext>
          </c:extLst>
        </c:ser>
        <c:ser>
          <c:idx val="1"/>
          <c:order val="1"/>
          <c:tx>
            <c:strRef>
              <c:f>'TVP Crops &amp; Livestock 2022'!$A$4</c:f>
              <c:strCache>
                <c:ptCount val="1"/>
                <c:pt idx="0">
                  <c:v>Livestock</c:v>
                </c:pt>
              </c:strCache>
            </c:strRef>
          </c:tx>
          <c:spPr>
            <a:solidFill>
              <a:srgbClr val="B6D2C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53%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481C-4667-92A2-ECBE1EC9322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52%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481C-4667-92A2-ECBE1EC9322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46%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481C-4667-92A2-ECBE1EC9322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50%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481C-4667-92A2-ECBE1EC9322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E0BB676C-FFC1-403C-8CAE-825CB0AF75E8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{E0BB676C-FFC1-403C-8CAE-825CB0AF75E8}</c15:txfldGUID>
                      <c15:f>'TVP Crops &amp; Livestock 2022'!$G$6</c15:f>
                      <c15:dlblFieldTableCache>
                        <c:ptCount val="1"/>
                        <c:pt idx="0">
                          <c:v>48%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A-481C-4667-92A2-ECBE1EC932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'TVP Crops &amp; Livestock 2022'!$C$1:$G$1</c:f>
              <c:numCache>
                <c:formatCode>General</c:formatCode>
                <c:ptCount val="5"/>
                <c:pt idx="0">
                  <c:v>2002</c:v>
                </c:pt>
                <c:pt idx="1">
                  <c:v>2007</c:v>
                </c:pt>
                <c:pt idx="2">
                  <c:v>2012</c:v>
                </c:pt>
                <c:pt idx="3">
                  <c:v>2017</c:v>
                </c:pt>
                <c:pt idx="4">
                  <c:v>2022</c:v>
                </c:pt>
              </c:numCache>
            </c:numRef>
          </c:cat>
          <c:val>
            <c:numRef>
              <c:f>'TVP Crops &amp; Livestock 2022'!$C$4:$G$4</c:f>
              <c:numCache>
                <c:formatCode>_(* #,##0_);_(* \(#,##0\);_(* "-"??_);_(@_)</c:formatCode>
                <c:ptCount val="5"/>
                <c:pt idx="0">
                  <c:v>105494400816</c:v>
                </c:pt>
                <c:pt idx="1">
                  <c:v>153562563177</c:v>
                </c:pt>
                <c:pt idx="2">
                  <c:v>182247407155</c:v>
                </c:pt>
                <c:pt idx="3">
                  <c:v>195003996086</c:v>
                </c:pt>
                <c:pt idx="4" formatCode="#,##0">
                  <c:v>262459079000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481C-4667-92A2-ECBE1EC932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33406808"/>
        <c:axId val="633407200"/>
      </c:barChart>
      <c:barChart>
        <c:barDir val="col"/>
        <c:grouping val="clustered"/>
        <c:varyColors val="0"/>
        <c:ser>
          <c:idx val="2"/>
          <c:order val="2"/>
          <c:tx>
            <c:strRef>
              <c:f>'TVP Crops &amp; Livestock 2022'!$A$2</c:f>
              <c:strCache>
                <c:ptCount val="1"/>
                <c:pt idx="0">
                  <c:v>Total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017A6A2C-9930-4F8C-9491-7DA45A0298B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C-481C-4667-92A2-ECBE1EC9322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715349C-9668-4D79-8926-15709A60C409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{D715349C-9668-4D79-8926-15709A60C409}</c15:txfldGUID>
                      <c15:f>'TVP Crops &amp; Livestock 2022'!$D$8</c15:f>
                      <c15:dlblFieldTableCache>
                        <c:ptCount val="1"/>
                        <c:pt idx="0">
                          <c:v>297</c:v>
                        </c:pt>
                      </c15:dlblFieldTableCache>
                    </c15:dlblFTEntry>
                  </c15:dlblFieldTable>
                  <c15:showDataLabelsRange val="1"/>
                </c:ext>
                <c:ext xmlns:c16="http://schemas.microsoft.com/office/drawing/2014/chart" uri="{C3380CC4-5D6E-409C-BE32-E72D297353CC}">
                  <c16:uniqueId val="{0000000D-481C-4667-92A2-ECBE1EC9322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AAA40D0B-289C-441D-A0BB-EACB2373DA34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{AAA40D0B-289C-441D-A0BB-EACB2373DA34}</c15:txfldGUID>
                      <c15:f>'TVP Crops &amp; Livestock 2022'!$E$8</c15:f>
                      <c15:dlblFieldTableCache>
                        <c:ptCount val="1"/>
                        <c:pt idx="0">
                          <c:v>395</c:v>
                        </c:pt>
                      </c15:dlblFieldTableCache>
                    </c15:dlblFTEntry>
                  </c15:dlblFieldTable>
                  <c15:showDataLabelsRange val="1"/>
                </c:ext>
                <c:ext xmlns:c16="http://schemas.microsoft.com/office/drawing/2014/chart" uri="{C3380CC4-5D6E-409C-BE32-E72D297353CC}">
                  <c16:uniqueId val="{0000000E-481C-4667-92A2-ECBE1EC9322D}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888D0EAD-FEC0-444F-AE19-20510609C05C}" type="CELLREF">
                      <a:rPr lang="en-US" baseline="0">
                        <a:solidFill>
                          <a:schemeClr val="tx1"/>
                        </a:solidFill>
                      </a:rPr>
                      <a:pPr>
                        <a:defRPr sz="1600">
                          <a:solidFill>
                            <a:schemeClr val="tx1"/>
                          </a:solidFill>
                        </a:defRPr>
                      </a:pPr>
                      <a:t>[CELLREF]</a:t>
                    </a:fld>
                    <a:endParaRPr lang="en-US"/>
                  </a:p>
                </c:rich>
              </c:tx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{888D0EAD-FEC0-444F-AE19-20510609C05C}</c15:txfldGUID>
                      <c15:f>'TVP Crops &amp; Livestock 2022'!$F$8</c15:f>
                      <c15:dlblFieldTableCache>
                        <c:ptCount val="1"/>
                        <c:pt idx="0">
                          <c:v>389</c:v>
                        </c:pt>
                      </c15:dlblFieldTableCache>
                    </c15:dlblFTEntry>
                  </c15:dlblFieldTable>
                  <c15:showDataLabelsRange val="1"/>
                </c:ext>
                <c:ext xmlns:c16="http://schemas.microsoft.com/office/drawing/2014/chart" uri="{C3380CC4-5D6E-409C-BE32-E72D297353CC}">
                  <c16:uniqueId val="{0000000F-481C-4667-92A2-ECBE1EC9322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B53ED05-F68F-4B63-9C8B-E352EE957A23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{FB53ED05-F68F-4B63-9C8B-E352EE957A23}</c15:txfldGUID>
                      <c15:f>'TVP Crops &amp; Livestock 2022'!$G$8</c15:f>
                      <c15:dlblFieldTableCache>
                        <c:ptCount val="1"/>
                        <c:pt idx="0">
                          <c:v>543</c:v>
                        </c:pt>
                      </c15:dlblFieldTableCache>
                    </c15:dlblFTEntry>
                  </c15:dlblFieldTable>
                  <c15:showDataLabelsRange val="1"/>
                </c:ext>
                <c:ext xmlns:c16="http://schemas.microsoft.com/office/drawing/2014/chart" uri="{C3380CC4-5D6E-409C-BE32-E72D297353CC}">
                  <c16:uniqueId val="{00000010-481C-4667-92A2-ECBE1EC932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'TVP Crops &amp; Livestock 2022'!$C$2:$G$2</c:f>
              <c:numCache>
                <c:formatCode>_(* #,##0_);_(* \(#,##0\);_(* "-"??_);_(@_)</c:formatCode>
                <c:ptCount val="5"/>
                <c:pt idx="0">
                  <c:v>200646355236</c:v>
                </c:pt>
                <c:pt idx="1">
                  <c:v>297220490971</c:v>
                </c:pt>
                <c:pt idx="2">
                  <c:v>394644481476</c:v>
                </c:pt>
                <c:pt idx="3">
                  <c:v>388550733951</c:v>
                </c:pt>
                <c:pt idx="4" formatCode="#,##0">
                  <c:v>543087173000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'TVP Crops &amp; Livestock 2022'!$B$8:$F$8</c15:f>
                <c15:dlblRangeCache>
                  <c:ptCount val="5"/>
                  <c:pt idx="0">
                    <c:v>201</c:v>
                  </c:pt>
                  <c:pt idx="1">
                    <c:v>201</c:v>
                  </c:pt>
                  <c:pt idx="2">
                    <c:v>297</c:v>
                  </c:pt>
                  <c:pt idx="3">
                    <c:v>395</c:v>
                  </c:pt>
                  <c:pt idx="4">
                    <c:v>389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1-481C-4667-92A2-ECBE1EC932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33407984"/>
        <c:axId val="633407592"/>
      </c:barChart>
      <c:catAx>
        <c:axId val="633406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33407200"/>
        <c:crosses val="autoZero"/>
        <c:auto val="1"/>
        <c:lblAlgn val="ctr"/>
        <c:lblOffset val="100"/>
        <c:noMultiLvlLbl val="0"/>
      </c:catAx>
      <c:valAx>
        <c:axId val="633407200"/>
        <c:scaling>
          <c:orientation val="minMax"/>
        </c:scaling>
        <c:delete val="1"/>
        <c:axPos val="l"/>
        <c:numFmt formatCode="_(* #,##0_);_(* \(#,##0\);_(* &quot;-&quot;??_);_(@_)" sourceLinked="1"/>
        <c:majorTickMark val="none"/>
        <c:minorTickMark val="none"/>
        <c:tickLblPos val="nextTo"/>
        <c:crossAx val="633406808"/>
        <c:crosses val="autoZero"/>
        <c:crossBetween val="between"/>
        <c:dispUnits>
          <c:builtInUnit val="billion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</c:dispUnitsLbl>
        </c:dispUnits>
      </c:valAx>
      <c:valAx>
        <c:axId val="633407592"/>
        <c:scaling>
          <c:orientation val="minMax"/>
        </c:scaling>
        <c:delete val="1"/>
        <c:axPos val="r"/>
        <c:numFmt formatCode="_(* #,##0_);_(* \(#,##0\);_(* &quot;-&quot;??_);_(@_)" sourceLinked="1"/>
        <c:majorTickMark val="out"/>
        <c:minorTickMark val="none"/>
        <c:tickLblPos val="nextTo"/>
        <c:crossAx val="633407984"/>
        <c:crosses val="max"/>
        <c:crossBetween val="between"/>
      </c:valAx>
      <c:catAx>
        <c:axId val="633407984"/>
        <c:scaling>
          <c:orientation val="minMax"/>
        </c:scaling>
        <c:delete val="1"/>
        <c:axPos val="b"/>
        <c:majorTickMark val="out"/>
        <c:minorTickMark val="none"/>
        <c:tickLblPos val="nextTo"/>
        <c:crossAx val="6334075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018054826413457"/>
          <c:y val="2.759976118402778E-2"/>
          <c:w val="0.58198468991805719"/>
          <c:h val="0.91725089783188762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42756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49056EE7-2FBA-4841-9BA0-0E8BCA07A0C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6A21-4309-AA18-27CCD4FA4C1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AA84910-389F-4C60-BF49-92D641D2291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6A21-4309-AA18-27CCD4FA4C1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C4B8426-B33A-4AD0-BDE4-41BDBF856D8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6A21-4309-AA18-27CCD4FA4C1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970F266-07B6-44E6-B59E-7D634F71CA8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6A21-4309-AA18-27CCD4FA4C16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EED16DF0-D30A-4F41-BBF2-CA960843162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6A21-4309-AA18-27CCD4FA4C16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01F929F9-2DD8-4DE7-AE04-964BEB6B37D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6A21-4309-AA18-27CCD4FA4C16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CCE08110-9E7E-4E9A-8E2C-84654879A0E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6A21-4309-AA18-27CCD4FA4C16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4F9F9361-A551-4C95-B4D4-3D4482E80FD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6A21-4309-AA18-27CCD4FA4C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'Market Value 2022'!$O$3:$O$10</c:f>
              <c:strCache>
                <c:ptCount val="8"/>
                <c:pt idx="0">
                  <c:v>Christmas trees 
and woody crops</c:v>
                </c:pt>
                <c:pt idx="1">
                  <c:v>Tobacco</c:v>
                </c:pt>
                <c:pt idx="2">
                  <c:v>Cotton</c:v>
                </c:pt>
                <c:pt idx="3">
                  <c:v>Other crops and hay</c:v>
                </c:pt>
                <c:pt idx="4">
                  <c:v>Nursery, greenhouse, 
floriculture, sod</c:v>
                </c:pt>
                <c:pt idx="5">
                  <c:v>Vegetables</c:v>
                </c:pt>
                <c:pt idx="6">
                  <c:v>Fruits, tree nuts, berries</c:v>
                </c:pt>
                <c:pt idx="7">
                  <c:v>Grains and oilseeds</c:v>
                </c:pt>
              </c:strCache>
            </c:strRef>
          </c:cat>
          <c:val>
            <c:numRef>
              <c:f>'Market Value 2022'!$P$3:$P$10</c:f>
              <c:numCache>
                <c:formatCode>_("$"* #,##0_);_("$"* \(#,##0\);_("$"* "-"??_);_(@_)</c:formatCode>
                <c:ptCount val="8"/>
                <c:pt idx="0">
                  <c:v>554344000</c:v>
                </c:pt>
                <c:pt idx="1">
                  <c:v>985210000</c:v>
                </c:pt>
                <c:pt idx="2">
                  <c:v>6537773000</c:v>
                </c:pt>
                <c:pt idx="3">
                  <c:v>20148261000</c:v>
                </c:pt>
                <c:pt idx="4">
                  <c:v>21322408000</c:v>
                </c:pt>
                <c:pt idx="5">
                  <c:v>28193531000</c:v>
                </c:pt>
                <c:pt idx="6">
                  <c:v>34173672000</c:v>
                </c:pt>
                <c:pt idx="7">
                  <c:v>168712895000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'Market Value 2022'!$U$3:$U$10</c15:f>
                <c15:dlblRangeCache>
                  <c:ptCount val="8"/>
                  <c:pt idx="0">
                    <c:v>0.6</c:v>
                  </c:pt>
                  <c:pt idx="1">
                    <c:v>1.0</c:v>
                  </c:pt>
                  <c:pt idx="2">
                    <c:v>6.5</c:v>
                  </c:pt>
                  <c:pt idx="3">
                    <c:v>20.1</c:v>
                  </c:pt>
                  <c:pt idx="4">
                    <c:v>21.3</c:v>
                  </c:pt>
                  <c:pt idx="5">
                    <c:v>28.2</c:v>
                  </c:pt>
                  <c:pt idx="6">
                    <c:v>34.2</c:v>
                  </c:pt>
                  <c:pt idx="7">
                    <c:v>168.7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6A21-4309-AA18-27CCD4FA4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633805816"/>
        <c:axId val="633806208"/>
      </c:barChart>
      <c:catAx>
        <c:axId val="633805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33806208"/>
        <c:crosses val="autoZero"/>
        <c:auto val="0"/>
        <c:lblAlgn val="ctr"/>
        <c:lblOffset val="0"/>
        <c:noMultiLvlLbl val="0"/>
      </c:catAx>
      <c:valAx>
        <c:axId val="633806208"/>
        <c:scaling>
          <c:orientation val="minMax"/>
        </c:scaling>
        <c:delete val="1"/>
        <c:axPos val="b"/>
        <c:numFmt formatCode="_(&quot;$&quot;* #,##0_);_(&quot;$&quot;* \(#,##0\);_(&quot;$&quot;* &quot;-&quot;??_);_(@_)" sourceLinked="1"/>
        <c:majorTickMark val="out"/>
        <c:minorTickMark val="none"/>
        <c:tickLblPos val="nextTo"/>
        <c:crossAx val="633805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anchor="t" anchorCtr="0"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0536368356479393"/>
          <c:y val="4.3870967741935482E-2"/>
          <c:w val="0.69463631643520607"/>
          <c:h val="0.94322580645161291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42756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9B3B4E7-EB7A-4838-8876-9AC1D3DBDA2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C335-4893-B9F4-08FFE876B14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2F04190-FFCB-4BB9-81A8-1837CC1B799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C335-4893-B9F4-08FFE876B14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47ACECF-462A-42EA-AAA5-E144AF7AF6F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C335-4893-B9F4-08FFE876B14C}"/>
                </c:ext>
              </c:extLst>
            </c:dLbl>
            <c:dLbl>
              <c:idx val="3"/>
              <c:layout>
                <c:manualLayout>
                  <c:x val="0"/>
                  <c:y val="5.1612903225806452E-3"/>
                </c:manualLayout>
              </c:layout>
              <c:tx>
                <c:rich>
                  <a:bodyPr/>
                  <a:lstStyle/>
                  <a:p>
                    <a:fld id="{A3341142-64A8-444B-9D86-CF9A9899B9F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C335-4893-B9F4-08FFE876B14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FE470B0-83C5-4831-9C90-02E6A255A82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C335-4893-B9F4-08FFE876B14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616B795E-609D-4044-8AE7-D5D29B2111A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C335-4893-B9F4-08FFE876B14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51B9EEEB-4A14-4AF7-9360-5AAF0B08513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C335-4893-B9F4-08FFE876B14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36D8AFE0-14B1-49CD-838A-9A076F47085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C335-4893-B9F4-08FFE876B14C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'Market Value 2022'!$W$3:$W$10</c:f>
              <c:strCache>
                <c:ptCount val="8"/>
                <c:pt idx="0">
                  <c:v>Sheep, goats, 
wool, mohair, milk</c:v>
                </c:pt>
                <c:pt idx="1">
                  <c:v>Other animals and 
animal products</c:v>
                </c:pt>
                <c:pt idx="2">
                  <c:v>Horses, ponies, 
and mules</c:v>
                </c:pt>
                <c:pt idx="3">
                  <c:v>Aquaculture</c:v>
                </c:pt>
                <c:pt idx="4">
                  <c:v>Hogs and pigs</c:v>
                </c:pt>
                <c:pt idx="5">
                  <c:v>Milk</c:v>
                </c:pt>
                <c:pt idx="6">
                  <c:v>Poultry and eggs</c:v>
                </c:pt>
                <c:pt idx="7">
                  <c:v>Cattle and calves</c:v>
                </c:pt>
              </c:strCache>
            </c:strRef>
          </c:cat>
          <c:val>
            <c:numRef>
              <c:f>'Market Value 2022'!$X$3:$X$10</c:f>
              <c:numCache>
                <c:formatCode>#,##0</c:formatCode>
                <c:ptCount val="8"/>
                <c:pt idx="0">
                  <c:v>1132536000</c:v>
                </c:pt>
                <c:pt idx="1">
                  <c:v>1702725000</c:v>
                </c:pt>
                <c:pt idx="2">
                  <c:v>2252597000</c:v>
                </c:pt>
                <c:pt idx="3">
                  <c:v>2270147000</c:v>
                </c:pt>
                <c:pt idx="4">
                  <c:v>36357733000</c:v>
                </c:pt>
                <c:pt idx="5">
                  <c:v>52836834000</c:v>
                </c:pt>
                <c:pt idx="6">
                  <c:v>76528870000</c:v>
                </c:pt>
                <c:pt idx="7">
                  <c:v>89377637000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'Market Value 2022'!$AB$3:$AB$10</c15:f>
                <c15:dlblRangeCache>
                  <c:ptCount val="8"/>
                  <c:pt idx="0">
                    <c:v>1.1</c:v>
                  </c:pt>
                  <c:pt idx="1">
                    <c:v>1.7</c:v>
                  </c:pt>
                  <c:pt idx="2">
                    <c:v>2.3</c:v>
                  </c:pt>
                  <c:pt idx="3">
                    <c:v>2.3</c:v>
                  </c:pt>
                  <c:pt idx="4">
                    <c:v>36.4</c:v>
                  </c:pt>
                  <c:pt idx="5">
                    <c:v>52.8</c:v>
                  </c:pt>
                  <c:pt idx="6">
                    <c:v>76.5</c:v>
                  </c:pt>
                  <c:pt idx="7">
                    <c:v>89.4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C335-4893-B9F4-08FFE876B1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"/>
        <c:axId val="633806992"/>
        <c:axId val="633807384"/>
      </c:barChart>
      <c:catAx>
        <c:axId val="633806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b" anchorCtr="0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33807384"/>
        <c:crosses val="autoZero"/>
        <c:auto val="0"/>
        <c:lblAlgn val="ctr"/>
        <c:lblOffset val="100"/>
        <c:noMultiLvlLbl val="0"/>
      </c:catAx>
      <c:valAx>
        <c:axId val="633807384"/>
        <c:scaling>
          <c:orientation val="minMax"/>
        </c:scaling>
        <c:delete val="1"/>
        <c:axPos val="b"/>
        <c:numFmt formatCode="#,##0" sourceLinked="1"/>
        <c:majorTickMark val="out"/>
        <c:minorTickMark val="none"/>
        <c:tickLblPos val="nextTo"/>
        <c:crossAx val="633806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858391901000957E-2"/>
          <c:y val="1.7216658580935858E-2"/>
          <c:w val="0.96642142575336154"/>
          <c:h val="0.879121212444717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'Market Value Waterfall v2 2022'!$M$1</c:f>
              <c:strCache>
                <c:ptCount val="1"/>
                <c:pt idx="0">
                  <c:v>Invisible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'Market Value Waterfall v2 2022'!$L$2:$L$14</c:f>
              <c:strCache>
                <c:ptCount val="13"/>
                <c:pt idx="0">
                  <c:v>2017</c:v>
                </c:pt>
                <c:pt idx="1">
                  <c:v>Cattle and calves</c:v>
                </c:pt>
                <c:pt idx="2">
                  <c:v>Corn</c:v>
                </c:pt>
                <c:pt idx="3">
                  <c:v>Poultry and
eggs</c:v>
                </c:pt>
                <c:pt idx="4">
                  <c:v>Soybeans</c:v>
                </c:pt>
                <c:pt idx="5">
                  <c:v>Milk</c:v>
                </c:pt>
                <c:pt idx="6">
                  <c:v>Fruits,
tree nuts,
berries</c:v>
                </c:pt>
                <c:pt idx="7">
                  <c:v>Hogs</c:v>
                </c:pt>
                <c:pt idx="8">
                  <c:v>Vegetables</c:v>
                </c:pt>
                <c:pt idx="9">
                  <c:v>Nursery</c:v>
                </c:pt>
                <c:pt idx="10">
                  <c:v>Wheat</c:v>
                </c:pt>
                <c:pt idx="11">
                  <c:v>Other</c:v>
                </c:pt>
                <c:pt idx="12">
                  <c:v>2022</c:v>
                </c:pt>
              </c:strCache>
            </c:strRef>
          </c:cat>
          <c:val>
            <c:numRef>
              <c:f>'Market Value Waterfall v2 2022'!$M$2:$M$14</c:f>
              <c:numCache>
                <c:formatCode>0.0</c:formatCode>
                <c:ptCount val="13"/>
                <c:pt idx="1">
                  <c:v>389</c:v>
                </c:pt>
                <c:pt idx="2">
                  <c:v>401.2</c:v>
                </c:pt>
                <c:pt idx="3">
                  <c:v>438.5</c:v>
                </c:pt>
                <c:pt idx="4">
                  <c:v>465.8</c:v>
                </c:pt>
                <c:pt idx="5">
                  <c:v>480.9</c:v>
                </c:pt>
                <c:pt idx="6">
                  <c:v>497</c:v>
                </c:pt>
                <c:pt idx="7">
                  <c:v>502.6</c:v>
                </c:pt>
                <c:pt idx="8">
                  <c:v>512.70000000000005</c:v>
                </c:pt>
                <c:pt idx="9">
                  <c:v>521.29999999999995</c:v>
                </c:pt>
                <c:pt idx="10">
                  <c:v>526.4</c:v>
                </c:pt>
                <c:pt idx="11">
                  <c:v>532.79999999999995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EA-4509-91D8-5A1A60949CE5}"/>
            </c:ext>
          </c:extLst>
        </c:ser>
        <c:ser>
          <c:idx val="2"/>
          <c:order val="1"/>
          <c:tx>
            <c:strRef>
              <c:f>'Market Value Waterfall v2 2022'!$O$1</c:f>
              <c:strCache>
                <c:ptCount val="1"/>
                <c:pt idx="0">
                  <c:v>Minus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'Market Value Waterfall v2 2022'!$L$2:$L$14</c:f>
              <c:strCache>
                <c:ptCount val="13"/>
                <c:pt idx="0">
                  <c:v>2017</c:v>
                </c:pt>
                <c:pt idx="1">
                  <c:v>Cattle and calves</c:v>
                </c:pt>
                <c:pt idx="2">
                  <c:v>Corn</c:v>
                </c:pt>
                <c:pt idx="3">
                  <c:v>Poultry and
eggs</c:v>
                </c:pt>
                <c:pt idx="4">
                  <c:v>Soybeans</c:v>
                </c:pt>
                <c:pt idx="5">
                  <c:v>Milk</c:v>
                </c:pt>
                <c:pt idx="6">
                  <c:v>Fruits,
tree nuts,
berries</c:v>
                </c:pt>
                <c:pt idx="7">
                  <c:v>Hogs</c:v>
                </c:pt>
                <c:pt idx="8">
                  <c:v>Vegetables</c:v>
                </c:pt>
                <c:pt idx="9">
                  <c:v>Nursery</c:v>
                </c:pt>
                <c:pt idx="10">
                  <c:v>Wheat</c:v>
                </c:pt>
                <c:pt idx="11">
                  <c:v>Other</c:v>
                </c:pt>
                <c:pt idx="12">
                  <c:v>2022</c:v>
                </c:pt>
              </c:strCache>
            </c:strRef>
          </c:cat>
          <c:val>
            <c:numRef>
              <c:f>'Market Value Waterfall v2 2022'!$O$2:$O$14</c:f>
              <c:numCache>
                <c:formatCode>General</c:formatCode>
                <c:ptCount val="13"/>
              </c:numCache>
            </c:numRef>
          </c:val>
          <c:extLst>
            <c:ext xmlns:c16="http://schemas.microsoft.com/office/drawing/2014/chart" uri="{C3380CC4-5D6E-409C-BE32-E72D297353CC}">
              <c16:uniqueId val="{00000001-45EA-4509-91D8-5A1A60949CE5}"/>
            </c:ext>
          </c:extLst>
        </c:ser>
        <c:ser>
          <c:idx val="3"/>
          <c:order val="2"/>
          <c:tx>
            <c:strRef>
              <c:f>'Market Value Waterfall v2 2022'!$P$1</c:f>
              <c:strCache>
                <c:ptCount val="1"/>
                <c:pt idx="0">
                  <c:v>Plus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5.3601328722071764E-3"/>
                  <c:y val="-4.088952423267749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63C2235C-6F01-451D-B42D-DEBCD1A82BF5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5EA-4509-91D8-5A1A60949CE5}"/>
                </c:ext>
              </c:extLst>
            </c:dLbl>
            <c:dLbl>
              <c:idx val="2"/>
              <c:layout>
                <c:manualLayout>
                  <c:x val="-4.9133983728592762E-17"/>
                  <c:y val="-8.393112868812747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920CBEBB-ED41-4325-99B9-A4CB09D880EF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5EA-4509-91D8-5A1A60949CE5}"/>
                </c:ext>
              </c:extLst>
            </c:dLbl>
            <c:dLbl>
              <c:idx val="3"/>
              <c:layout>
                <c:manualLayout>
                  <c:x val="-4.9133983728592762E-17"/>
                  <c:y val="-6.886656712872006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6DFED2F7-B5F7-4357-BEB5-30FB9A462EE4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45EA-4509-91D8-5A1A60949CE5}"/>
                </c:ext>
              </c:extLst>
            </c:dLbl>
            <c:dLbl>
              <c:idx val="4"/>
              <c:layout>
                <c:manualLayout>
                  <c:x val="0"/>
                  <c:y val="-5.1649925346539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7498D983-D01B-45BB-BCCE-C929CB08C368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5EA-4509-91D8-5A1A60949CE5}"/>
                </c:ext>
              </c:extLst>
            </c:dLbl>
            <c:dLbl>
              <c:idx val="5"/>
              <c:layout>
                <c:manualLayout>
                  <c:x val="0"/>
                  <c:y val="-5.380200556931248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EA72FA59-BC82-490F-93A5-9CA8CD1FD727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45EA-4509-91D8-5A1A60949CE5}"/>
                </c:ext>
              </c:extLst>
            </c:dLbl>
            <c:dLbl>
              <c:idx val="6"/>
              <c:layout>
                <c:manualLayout>
                  <c:x val="-2.6800664361036741E-3"/>
                  <c:y val="-2.582496267326999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9936F3FF-2069-43EE-8103-344A3554A3B2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45EA-4509-91D8-5A1A60949CE5}"/>
                </c:ext>
              </c:extLst>
            </c:dLbl>
            <c:dLbl>
              <c:idx val="7"/>
              <c:layout>
                <c:manualLayout>
                  <c:x val="-1.340033218051788E-3"/>
                  <c:y val="-3.873744400990507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B55CD435-9817-43CA-B286-E5C22702D17C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45EA-4509-91D8-5A1A60949CE5}"/>
                </c:ext>
              </c:extLst>
            </c:dLbl>
            <c:dLbl>
              <c:idx val="8"/>
              <c:layout>
                <c:manualLayout>
                  <c:x val="-9.8267967457185524E-17"/>
                  <c:y val="-3.873744400990507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EEB35007-9C81-4771-80BE-F489A364FC42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45EA-4509-91D8-5A1A60949CE5}"/>
                </c:ext>
              </c:extLst>
            </c:dLbl>
            <c:dLbl>
              <c:idx val="9"/>
              <c:layout>
                <c:manualLayout>
                  <c:x val="0"/>
                  <c:y val="-3.873744400990498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48DDDBA2-E2DB-4A04-9051-D7AD532F8C3F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45EA-4509-91D8-5A1A60949CE5}"/>
                </c:ext>
              </c:extLst>
            </c:dLbl>
            <c:dLbl>
              <c:idx val="10"/>
              <c:layout>
                <c:manualLayout>
                  <c:x val="0"/>
                  <c:y val="-3.658536378713249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945D3783-899A-4C9B-8FEF-91AADB283595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45EA-4509-91D8-5A1A60949CE5}"/>
                </c:ext>
              </c:extLst>
            </c:dLbl>
            <c:dLbl>
              <c:idx val="11"/>
              <c:layout>
                <c:manualLayout>
                  <c:x val="-9.8267967457185524E-17"/>
                  <c:y val="-4.088952423267756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F7F2D00E-227B-4322-B785-3987305F4A95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45EA-4509-91D8-5A1A60949C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'Market Value Waterfall v2 2022'!$L$2:$L$14</c:f>
              <c:strCache>
                <c:ptCount val="13"/>
                <c:pt idx="0">
                  <c:v>2017</c:v>
                </c:pt>
                <c:pt idx="1">
                  <c:v>Cattle and calves</c:v>
                </c:pt>
                <c:pt idx="2">
                  <c:v>Corn</c:v>
                </c:pt>
                <c:pt idx="3">
                  <c:v>Poultry and
eggs</c:v>
                </c:pt>
                <c:pt idx="4">
                  <c:v>Soybeans</c:v>
                </c:pt>
                <c:pt idx="5">
                  <c:v>Milk</c:v>
                </c:pt>
                <c:pt idx="6">
                  <c:v>Fruits,
tree nuts,
berries</c:v>
                </c:pt>
                <c:pt idx="7">
                  <c:v>Hogs</c:v>
                </c:pt>
                <c:pt idx="8">
                  <c:v>Vegetables</c:v>
                </c:pt>
                <c:pt idx="9">
                  <c:v>Nursery</c:v>
                </c:pt>
                <c:pt idx="10">
                  <c:v>Wheat</c:v>
                </c:pt>
                <c:pt idx="11">
                  <c:v>Other</c:v>
                </c:pt>
                <c:pt idx="12">
                  <c:v>2022</c:v>
                </c:pt>
              </c:strCache>
            </c:strRef>
          </c:cat>
          <c:val>
            <c:numRef>
              <c:f>'Market Value Waterfall v2 2022'!$P$2:$P$14</c:f>
              <c:numCache>
                <c:formatCode>0.0</c:formatCode>
                <c:ptCount val="13"/>
                <c:pt idx="1">
                  <c:v>12.2</c:v>
                </c:pt>
                <c:pt idx="2">
                  <c:v>37.299999999999997</c:v>
                </c:pt>
                <c:pt idx="3">
                  <c:v>27.3</c:v>
                </c:pt>
                <c:pt idx="4">
                  <c:v>15.1</c:v>
                </c:pt>
                <c:pt idx="5">
                  <c:v>16.100000000000001</c:v>
                </c:pt>
                <c:pt idx="6">
                  <c:v>5.6</c:v>
                </c:pt>
                <c:pt idx="7">
                  <c:v>10.1</c:v>
                </c:pt>
                <c:pt idx="8">
                  <c:v>8.6</c:v>
                </c:pt>
                <c:pt idx="9">
                  <c:v>5.0999999999999996</c:v>
                </c:pt>
                <c:pt idx="10">
                  <c:v>6.4</c:v>
                </c:pt>
                <c:pt idx="11">
                  <c:v>10.7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45EA-4509-91D8-5A1A60949CE5}"/>
            </c:ext>
          </c:extLst>
        </c:ser>
        <c:ser>
          <c:idx val="4"/>
          <c:order val="3"/>
          <c:tx>
            <c:strRef>
              <c:f>'Market Value Waterfall v2 2022'!$Q$1</c:f>
              <c:strCache>
                <c:ptCount val="1"/>
                <c:pt idx="0">
                  <c:v>Initial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45EA-4509-91D8-5A1A60949CE5}"/>
              </c:ext>
            </c:extLst>
          </c:dPt>
          <c:dPt>
            <c:idx val="12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45EA-4509-91D8-5A1A60949CE5}"/>
              </c:ext>
            </c:extLst>
          </c:dPt>
          <c:dLbls>
            <c:dLbl>
              <c:idx val="0"/>
              <c:layout>
                <c:manualLayout>
                  <c:x val="-1.6354353406959246E-3"/>
                  <c:y val="-0.171387825030697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FA0E4C1E-ACCC-4C70-98B8-3E9960221B5E}" type="VALUE">
                      <a:rPr lang="en-US" sz="1400" baseline="0">
                        <a:solidFill>
                          <a:schemeClr val="tx1"/>
                        </a:solidFill>
                        <a:latin typeface="Arial" panose="020B0604020202020204" pitchFamily="34" charset="0"/>
                      </a:rPr>
                      <a:pP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4237162320011377E-2"/>
                      <c:h val="9.518055116061417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45EA-4509-91D8-5A1A60949CE5}"/>
                </c:ext>
              </c:extLst>
            </c:dLbl>
            <c:dLbl>
              <c:idx val="12"/>
              <c:layout>
                <c:manualLayout>
                  <c:x val="1.0938795260802002E-16"/>
                  <c:y val="-0.427896441795391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45EA-4509-91D8-5A1A60949C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'Market Value Waterfall v2 2022'!$L$2:$L$14</c:f>
              <c:strCache>
                <c:ptCount val="13"/>
                <c:pt idx="0">
                  <c:v>2017</c:v>
                </c:pt>
                <c:pt idx="1">
                  <c:v>Cattle and calves</c:v>
                </c:pt>
                <c:pt idx="2">
                  <c:v>Corn</c:v>
                </c:pt>
                <c:pt idx="3">
                  <c:v>Poultry and
eggs</c:v>
                </c:pt>
                <c:pt idx="4">
                  <c:v>Soybeans</c:v>
                </c:pt>
                <c:pt idx="5">
                  <c:v>Milk</c:v>
                </c:pt>
                <c:pt idx="6">
                  <c:v>Fruits,
tree nuts,
berries</c:v>
                </c:pt>
                <c:pt idx="7">
                  <c:v>Hogs</c:v>
                </c:pt>
                <c:pt idx="8">
                  <c:v>Vegetables</c:v>
                </c:pt>
                <c:pt idx="9">
                  <c:v>Nursery</c:v>
                </c:pt>
                <c:pt idx="10">
                  <c:v>Wheat</c:v>
                </c:pt>
                <c:pt idx="11">
                  <c:v>Other</c:v>
                </c:pt>
                <c:pt idx="12">
                  <c:v>2022</c:v>
                </c:pt>
              </c:strCache>
            </c:strRef>
          </c:cat>
          <c:val>
            <c:numRef>
              <c:f>'Market Value Waterfall v2 2022'!$Q$2:$Q$14</c:f>
              <c:numCache>
                <c:formatCode>General</c:formatCode>
                <c:ptCount val="13"/>
                <c:pt idx="0" formatCode="0">
                  <c:v>389</c:v>
                </c:pt>
                <c:pt idx="12" formatCode="0">
                  <c:v>543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5EA-4509-91D8-5A1A60949C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65643128"/>
        <c:axId val="665647808"/>
      </c:barChart>
      <c:catAx>
        <c:axId val="6656431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665647808"/>
        <c:crosses val="autoZero"/>
        <c:auto val="0"/>
        <c:lblAlgn val="ctr"/>
        <c:lblOffset val="100"/>
        <c:noMultiLvlLbl val="0"/>
      </c:catAx>
      <c:valAx>
        <c:axId val="665647808"/>
        <c:scaling>
          <c:orientation val="minMax"/>
          <c:max val="570"/>
          <c:min val="300"/>
        </c:scaling>
        <c:delete val="1"/>
        <c:axPos val="l"/>
        <c:numFmt formatCode="0.0" sourceLinked="1"/>
        <c:majorTickMark val="none"/>
        <c:minorTickMark val="none"/>
        <c:tickLblPos val="nextTo"/>
        <c:crossAx val="665643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626369238813262E-2"/>
          <c:y val="0"/>
          <c:w val="0.94702964754910557"/>
          <c:h val="0.879121212444717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'Table 4'!$S$1</c:f>
              <c:strCache>
                <c:ptCount val="1"/>
                <c:pt idx="0">
                  <c:v>Invisible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'Table 4'!$R$2:$R$14</c:f>
              <c:strCache>
                <c:ptCount val="13"/>
                <c:pt idx="0">
                  <c:v>2017</c:v>
                </c:pt>
                <c:pt idx="1">
                  <c:v>Feed</c:v>
                </c:pt>
                <c:pt idx="2">
                  <c:v>Livestock 
purchased</c:v>
                </c:pt>
                <c:pt idx="3">
                  <c:v>Hired 
labor</c:v>
                </c:pt>
                <c:pt idx="4">
                  <c:v>Fertilizer</c:v>
                </c:pt>
                <c:pt idx="5">
                  <c:v>Cash rents</c:v>
                </c:pt>
                <c:pt idx="6">
                  <c:v>Supplies, 
repairs</c:v>
                </c:pt>
                <c:pt idx="7">
                  <c:v>Seeds</c:v>
                </c:pt>
                <c:pt idx="8">
                  <c:v>Chemicals</c:v>
                </c:pt>
                <c:pt idx="9">
                  <c:v>Fuels</c:v>
                </c:pt>
                <c:pt idx="10">
                  <c:v>Interest</c:v>
                </c:pt>
                <c:pt idx="11">
                  <c:v>Other</c:v>
                </c:pt>
                <c:pt idx="12">
                  <c:v>2022</c:v>
                </c:pt>
              </c:strCache>
            </c:strRef>
          </c:cat>
          <c:val>
            <c:numRef>
              <c:f>'Table 4'!$S$2:$S$14</c:f>
              <c:numCache>
                <c:formatCode>0.0</c:formatCode>
                <c:ptCount val="13"/>
                <c:pt idx="1">
                  <c:v>326.39999999999998</c:v>
                </c:pt>
                <c:pt idx="2">
                  <c:v>352.1</c:v>
                </c:pt>
                <c:pt idx="3">
                  <c:v>358.5</c:v>
                </c:pt>
                <c:pt idx="4">
                  <c:v>368.7</c:v>
                </c:pt>
                <c:pt idx="5">
                  <c:v>381.3</c:v>
                </c:pt>
                <c:pt idx="6">
                  <c:v>387.6</c:v>
                </c:pt>
                <c:pt idx="7">
                  <c:v>393.8</c:v>
                </c:pt>
                <c:pt idx="8">
                  <c:v>398.4</c:v>
                </c:pt>
                <c:pt idx="9">
                  <c:v>404.4</c:v>
                </c:pt>
                <c:pt idx="10">
                  <c:v>409.3</c:v>
                </c:pt>
                <c:pt idx="11">
                  <c:v>410.3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D5-4027-81A0-5E2D23777BCB}"/>
            </c:ext>
          </c:extLst>
        </c:ser>
        <c:ser>
          <c:idx val="2"/>
          <c:order val="1"/>
          <c:tx>
            <c:strRef>
              <c:f>'Table 4'!$U$1</c:f>
              <c:strCache>
                <c:ptCount val="1"/>
                <c:pt idx="0">
                  <c:v>Minus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'Table 4'!$R$2:$R$14</c:f>
              <c:strCache>
                <c:ptCount val="13"/>
                <c:pt idx="0">
                  <c:v>2017</c:v>
                </c:pt>
                <c:pt idx="1">
                  <c:v>Feed</c:v>
                </c:pt>
                <c:pt idx="2">
                  <c:v>Livestock 
purchased</c:v>
                </c:pt>
                <c:pt idx="3">
                  <c:v>Hired 
labor</c:v>
                </c:pt>
                <c:pt idx="4">
                  <c:v>Fertilizer</c:v>
                </c:pt>
                <c:pt idx="5">
                  <c:v>Cash rents</c:v>
                </c:pt>
                <c:pt idx="6">
                  <c:v>Supplies, 
repairs</c:v>
                </c:pt>
                <c:pt idx="7">
                  <c:v>Seeds</c:v>
                </c:pt>
                <c:pt idx="8">
                  <c:v>Chemicals</c:v>
                </c:pt>
                <c:pt idx="9">
                  <c:v>Fuels</c:v>
                </c:pt>
                <c:pt idx="10">
                  <c:v>Interest</c:v>
                </c:pt>
                <c:pt idx="11">
                  <c:v>Other</c:v>
                </c:pt>
                <c:pt idx="12">
                  <c:v>2022</c:v>
                </c:pt>
              </c:strCache>
            </c:strRef>
          </c:cat>
          <c:val>
            <c:numRef>
              <c:f>'Table 4'!$U$2:$U$13</c:f>
              <c:numCache>
                <c:formatCode>General</c:formatCode>
                <c:ptCount val="12"/>
              </c:numCache>
            </c:numRef>
          </c:val>
          <c:extLst>
            <c:ext xmlns:c16="http://schemas.microsoft.com/office/drawing/2014/chart" uri="{C3380CC4-5D6E-409C-BE32-E72D297353CC}">
              <c16:uniqueId val="{00000001-39D5-4027-81A0-5E2D23777BCB}"/>
            </c:ext>
          </c:extLst>
        </c:ser>
        <c:ser>
          <c:idx val="3"/>
          <c:order val="2"/>
          <c:tx>
            <c:strRef>
              <c:f>'Table 4'!$V$1</c:f>
              <c:strCache>
                <c:ptCount val="1"/>
                <c:pt idx="0">
                  <c:v>Plus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4.0200996541553636E-3"/>
                  <c:y val="-9.253944957921755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931C3227-A036-4F1B-985D-B1660EEDFF5C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9D5-4027-81A0-5E2D23777BCB}"/>
                </c:ext>
              </c:extLst>
            </c:dLbl>
            <c:dLbl>
              <c:idx val="2"/>
              <c:layout>
                <c:manualLayout>
                  <c:x val="2.4566991864296381E-17"/>
                  <c:y val="-3.658536378713249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AD3F6238-EA92-4A17-A057-A44219FA020F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9D5-4027-81A0-5E2D23777BCB}"/>
                </c:ext>
              </c:extLst>
            </c:dLbl>
            <c:dLbl>
              <c:idx val="3"/>
              <c:layout>
                <c:manualLayout>
                  <c:x val="0"/>
                  <c:y val="-4.304160445545002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A828C563-20A6-4A68-A76E-D489A52EE77A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39D5-4027-81A0-5E2D23777BCB}"/>
                </c:ext>
              </c:extLst>
            </c:dLbl>
            <c:dLbl>
              <c:idx val="4"/>
              <c:layout>
                <c:manualLayout>
                  <c:x val="0"/>
                  <c:y val="-5.810616601485752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7930699C-9D1A-4503-BD51-0A1C62AA0843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9D5-4027-81A0-5E2D23777BCB}"/>
                </c:ext>
              </c:extLst>
            </c:dLbl>
            <c:dLbl>
              <c:idx val="5"/>
              <c:layout>
                <c:manualLayout>
                  <c:x val="0"/>
                  <c:y val="-3.658536378713252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0667F39B-AC86-4314-B0A9-0394A26F08EC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39D5-4027-81A0-5E2D23777BCB}"/>
                </c:ext>
              </c:extLst>
            </c:dLbl>
            <c:dLbl>
              <c:idx val="6"/>
              <c:layout>
                <c:manualLayout>
                  <c:x val="0"/>
                  <c:y val="-3.443328356436001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98439635-3523-4FBF-8FC6-93D1C8C26ADB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39D5-4027-81A0-5E2D23777BCB}"/>
                </c:ext>
              </c:extLst>
            </c:dLbl>
            <c:dLbl>
              <c:idx val="7"/>
              <c:layout>
                <c:manualLayout>
                  <c:x val="-9.8267967457185524E-17"/>
                  <c:y val="-3.228120334158749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EF0A3FC4-7AE5-4052-9FBF-8A59F4DD4956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39D5-4027-81A0-5E2D23777BCB}"/>
                </c:ext>
              </c:extLst>
            </c:dLbl>
            <c:dLbl>
              <c:idx val="8"/>
              <c:layout>
                <c:manualLayout>
                  <c:x val="-9.8267967457185524E-17"/>
                  <c:y val="-3.443328356435999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20D66E78-3381-42DE-AC9A-5603C280C4CE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39D5-4027-81A0-5E2D23777BCB}"/>
                </c:ext>
              </c:extLst>
            </c:dLbl>
            <c:dLbl>
              <c:idx val="9"/>
              <c:layout>
                <c:manualLayout>
                  <c:x val="-1.340033218051788E-3"/>
                  <c:y val="-3.873744400990498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C9A0E0B4-11A3-4975-BB24-4B33573366C0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39D5-4027-81A0-5E2D23777BCB}"/>
                </c:ext>
              </c:extLst>
            </c:dLbl>
            <c:dLbl>
              <c:idx val="10"/>
              <c:layout>
                <c:manualLayout>
                  <c:x val="0"/>
                  <c:y val="-2.367288245049749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00EA5B62-7B2B-44EA-AAA0-126CFEBEA524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39D5-4027-81A0-5E2D23777BCB}"/>
                </c:ext>
              </c:extLst>
            </c:dLbl>
            <c:dLbl>
              <c:idx val="11"/>
              <c:layout>
                <c:manualLayout>
                  <c:x val="-9.8267967457185524E-17"/>
                  <c:y val="-6.025824623763000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+</a:t>
                    </a:r>
                    <a:fld id="{99F63BEC-8292-4881-B6EE-0355446C2811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39D5-4027-81A0-5E2D23777B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'Table 4'!$R$2:$R$14</c:f>
              <c:strCache>
                <c:ptCount val="13"/>
                <c:pt idx="0">
                  <c:v>2017</c:v>
                </c:pt>
                <c:pt idx="1">
                  <c:v>Feed</c:v>
                </c:pt>
                <c:pt idx="2">
                  <c:v>Livestock 
purchased</c:v>
                </c:pt>
                <c:pt idx="3">
                  <c:v>Hired 
labor</c:v>
                </c:pt>
                <c:pt idx="4">
                  <c:v>Fertilizer</c:v>
                </c:pt>
                <c:pt idx="5">
                  <c:v>Cash rents</c:v>
                </c:pt>
                <c:pt idx="6">
                  <c:v>Supplies, 
repairs</c:v>
                </c:pt>
                <c:pt idx="7">
                  <c:v>Seeds</c:v>
                </c:pt>
                <c:pt idx="8">
                  <c:v>Chemicals</c:v>
                </c:pt>
                <c:pt idx="9">
                  <c:v>Fuels</c:v>
                </c:pt>
                <c:pt idx="10">
                  <c:v>Interest</c:v>
                </c:pt>
                <c:pt idx="11">
                  <c:v>Other</c:v>
                </c:pt>
                <c:pt idx="12">
                  <c:v>2022</c:v>
                </c:pt>
              </c:strCache>
            </c:strRef>
          </c:cat>
          <c:val>
            <c:numRef>
              <c:f>'Table 4'!$V$2:$V$14</c:f>
              <c:numCache>
                <c:formatCode>0.0</c:formatCode>
                <c:ptCount val="13"/>
                <c:pt idx="1">
                  <c:v>25.7</c:v>
                </c:pt>
                <c:pt idx="2">
                  <c:v>6.4</c:v>
                </c:pt>
                <c:pt idx="3">
                  <c:v>10.199999999999999</c:v>
                </c:pt>
                <c:pt idx="4">
                  <c:v>12.6</c:v>
                </c:pt>
                <c:pt idx="5">
                  <c:v>6.3</c:v>
                </c:pt>
                <c:pt idx="6">
                  <c:v>6.2</c:v>
                </c:pt>
                <c:pt idx="7">
                  <c:v>4.5999999999999996</c:v>
                </c:pt>
                <c:pt idx="8">
                  <c:v>6</c:v>
                </c:pt>
                <c:pt idx="9">
                  <c:v>4.9000000000000004</c:v>
                </c:pt>
                <c:pt idx="10">
                  <c:v>1</c:v>
                </c:pt>
                <c:pt idx="11">
                  <c:v>13.7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39D5-4027-81A0-5E2D23777BCB}"/>
            </c:ext>
          </c:extLst>
        </c:ser>
        <c:ser>
          <c:idx val="4"/>
          <c:order val="3"/>
          <c:tx>
            <c:strRef>
              <c:f>'Table 4'!$W$1</c:f>
              <c:strCache>
                <c:ptCount val="1"/>
                <c:pt idx="0">
                  <c:v>Initial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6.1417479660740953E-18"/>
                  <c:y val="-0.129124813366350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39D5-4027-81A0-5E2D23777BCB}"/>
                </c:ext>
              </c:extLst>
            </c:dLbl>
            <c:dLbl>
              <c:idx val="12"/>
              <c:layout>
                <c:manualLayout>
                  <c:x val="-1.9653593491437105E-16"/>
                  <c:y val="-0.398134841212912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9D5-4027-81A0-5E2D23777B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'Table 4'!$R$2:$R$14</c:f>
              <c:strCache>
                <c:ptCount val="13"/>
                <c:pt idx="0">
                  <c:v>2017</c:v>
                </c:pt>
                <c:pt idx="1">
                  <c:v>Feed</c:v>
                </c:pt>
                <c:pt idx="2">
                  <c:v>Livestock 
purchased</c:v>
                </c:pt>
                <c:pt idx="3">
                  <c:v>Hired 
labor</c:v>
                </c:pt>
                <c:pt idx="4">
                  <c:v>Fertilizer</c:v>
                </c:pt>
                <c:pt idx="5">
                  <c:v>Cash rents</c:v>
                </c:pt>
                <c:pt idx="6">
                  <c:v>Supplies, 
repairs</c:v>
                </c:pt>
                <c:pt idx="7">
                  <c:v>Seeds</c:v>
                </c:pt>
                <c:pt idx="8">
                  <c:v>Chemicals</c:v>
                </c:pt>
                <c:pt idx="9">
                  <c:v>Fuels</c:v>
                </c:pt>
                <c:pt idx="10">
                  <c:v>Interest</c:v>
                </c:pt>
                <c:pt idx="11">
                  <c:v>Other</c:v>
                </c:pt>
                <c:pt idx="12">
                  <c:v>2022</c:v>
                </c:pt>
              </c:strCache>
            </c:strRef>
          </c:cat>
          <c:val>
            <c:numRef>
              <c:f>'Table 4'!$W$2:$W$14</c:f>
              <c:numCache>
                <c:formatCode>General</c:formatCode>
                <c:ptCount val="13"/>
                <c:pt idx="0" formatCode="0">
                  <c:v>326.39999999999998</c:v>
                </c:pt>
                <c:pt idx="12" formatCode="0">
                  <c:v>424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9D5-4027-81A0-5E2D23777B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65643128"/>
        <c:axId val="665647808"/>
      </c:barChart>
      <c:catAx>
        <c:axId val="6656431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665647808"/>
        <c:crosses val="autoZero"/>
        <c:auto val="0"/>
        <c:lblAlgn val="ctr"/>
        <c:lblOffset val="100"/>
        <c:noMultiLvlLbl val="0"/>
      </c:catAx>
      <c:valAx>
        <c:axId val="665647808"/>
        <c:scaling>
          <c:orientation val="minMax"/>
          <c:max val="450"/>
          <c:min val="290"/>
        </c:scaling>
        <c:delete val="1"/>
        <c:axPos val="l"/>
        <c:numFmt formatCode="0.0" sourceLinked="1"/>
        <c:majorTickMark val="out"/>
        <c:minorTickMark val="none"/>
        <c:tickLblPos val="nextTo"/>
        <c:crossAx val="665643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'Internet Use 2022'!$C$5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B6D2C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('Internet Use 2022'!$B$8:$B$9,'Internet Use 2022'!$B$13:$B$15)</c:f>
              <c:strCache>
                <c:ptCount val="5"/>
                <c:pt idx="0">
                  <c:v>Mobile</c:v>
                </c:pt>
                <c:pt idx="1">
                  <c:v>Broadband</c:v>
                </c:pt>
                <c:pt idx="2">
                  <c:v>Satellite</c:v>
                </c:pt>
                <c:pt idx="3">
                  <c:v>Dial-Up</c:v>
                </c:pt>
                <c:pt idx="4">
                  <c:v>Other Internet
 Service</c:v>
                </c:pt>
              </c:strCache>
              <c:extLst/>
            </c:strRef>
          </c:cat>
          <c:val>
            <c:numRef>
              <c:f>('Internet Use 2022'!$F$8:$F$9,'Internet Use 2022'!$F$13:$F$15)</c:f>
              <c:numCache>
                <c:formatCode>0%</c:formatCode>
                <c:ptCount val="5"/>
                <c:pt idx="0">
                  <c:v>0.62284331439163443</c:v>
                </c:pt>
                <c:pt idx="1">
                  <c:v>0.55445058597119556</c:v>
                </c:pt>
                <c:pt idx="2">
                  <c:v>0.19309098301131553</c:v>
                </c:pt>
                <c:pt idx="3">
                  <c:v>2.9489135827895786E-2</c:v>
                </c:pt>
                <c:pt idx="4">
                  <c:v>1.1189823105306305E-2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C027-4E21-B871-479B8C4B91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750589632"/>
        <c:axId val="750583872"/>
      </c:barChart>
      <c:catAx>
        <c:axId val="75058963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50583872"/>
        <c:crosses val="autoZero"/>
        <c:auto val="0"/>
        <c:lblAlgn val="ctr"/>
        <c:lblOffset val="100"/>
        <c:noMultiLvlLbl val="0"/>
      </c:catAx>
      <c:valAx>
        <c:axId val="7505838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750589632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250433917534502E-2"/>
          <c:y val="0.3521811903310989"/>
          <c:w val="0.97574959380077486"/>
          <c:h val="0.516399891301466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'Farms By Number of Prod 74'!$D$29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sz="16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932</a:t>
                    </a: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9D5A-4373-BEE5-DFED02EFD5C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931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9D5A-4373-BEE5-DFED02EFD5C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112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9D5A-4373-BEE5-DFED02EFD5C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48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9D5A-4373-BEE5-DFED02EFD5C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20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9D5A-4373-BEE5-DFED02EFD5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'Farms By Number of Prod 74'!$C$30:$C$34</c:f>
              <c:strCache>
                <c:ptCount val="5"/>
                <c:pt idx="0">
                  <c:v>1 producer</c:v>
                </c:pt>
                <c:pt idx="1">
                  <c:v>2 producers</c:v>
                </c:pt>
                <c:pt idx="2">
                  <c:v>3 producers</c:v>
                </c:pt>
                <c:pt idx="3">
                  <c:v>4 producers</c:v>
                </c:pt>
                <c:pt idx="4">
                  <c:v>5 + producers </c:v>
                </c:pt>
              </c:strCache>
            </c:strRef>
          </c:cat>
          <c:val>
            <c:numRef>
              <c:f>'Farms By Number of Prod 74'!$D$30:$D$34</c:f>
              <c:numCache>
                <c:formatCode>0</c:formatCode>
                <c:ptCount val="5"/>
                <c:pt idx="0">
                  <c:v>931799</c:v>
                </c:pt>
                <c:pt idx="1">
                  <c:v>930782</c:v>
                </c:pt>
                <c:pt idx="2">
                  <c:v>112085</c:v>
                </c:pt>
                <c:pt idx="3">
                  <c:v>47674</c:v>
                </c:pt>
                <c:pt idx="4">
                  <c:v>19880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D5A-4373-BEE5-DFED02EFD5C1}"/>
            </c:ext>
          </c:extLst>
        </c:ser>
        <c:ser>
          <c:idx val="1"/>
          <c:order val="1"/>
          <c:tx>
            <c:strRef>
              <c:f>'Farms By Number of Prod 74'!$E$29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767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9D5A-4373-BEE5-DFED02EFD5C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897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9D5A-4373-BEE5-DFED02EFD5C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132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9D5A-4373-BEE5-DFED02EFD5C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71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9D5A-4373-BEE5-DFED02EFD5C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34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9D5A-4373-BEE5-DFED02EFD5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'Farms By Number of Prod 74'!$C$30:$C$34</c:f>
              <c:strCache>
                <c:ptCount val="5"/>
                <c:pt idx="0">
                  <c:v>1 producer</c:v>
                </c:pt>
                <c:pt idx="1">
                  <c:v>2 producers</c:v>
                </c:pt>
                <c:pt idx="2">
                  <c:v>3 producers</c:v>
                </c:pt>
                <c:pt idx="3">
                  <c:v>4 producers</c:v>
                </c:pt>
                <c:pt idx="4">
                  <c:v>5 + producers </c:v>
                </c:pt>
              </c:strCache>
            </c:strRef>
          </c:cat>
          <c:val>
            <c:numRef>
              <c:f>'Farms By Number of Prod 74'!$E$30:$E$34</c:f>
              <c:numCache>
                <c:formatCode>0</c:formatCode>
                <c:ptCount val="5"/>
                <c:pt idx="0">
                  <c:v>767207</c:v>
                </c:pt>
                <c:pt idx="1">
                  <c:v>897243</c:v>
                </c:pt>
                <c:pt idx="2">
                  <c:v>131797</c:v>
                </c:pt>
                <c:pt idx="3">
                  <c:v>70725</c:v>
                </c:pt>
                <c:pt idx="4">
                  <c:v>33515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9D5A-4373-BEE5-DFED02EFD5C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28271832"/>
        <c:axId val="430585328"/>
      </c:barChart>
      <c:catAx>
        <c:axId val="628271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none" spc="0" normalizeH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30585328"/>
        <c:crosses val="autoZero"/>
        <c:auto val="1"/>
        <c:lblAlgn val="ctr"/>
        <c:lblOffset val="100"/>
        <c:noMultiLvlLbl val="0"/>
      </c:catAx>
      <c:valAx>
        <c:axId val="43058532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628271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0857110603110096"/>
          <c:y val="0.65429323583180987"/>
          <c:w val="0.18982283464566926"/>
          <c:h val="7.10232243696810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082571221271042"/>
          <c:y val="6.4883045359293359E-2"/>
          <c:w val="0.47173899758381771"/>
          <c:h val="0.8795861827672978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'Decision Making Graph '!$B$45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rgbClr val="B6D2C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90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2B6-4ADE-9628-EB673FABEE5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80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2B6-4ADE-9628-EB673FABEE5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58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02B6-4ADE-9628-EB673FABEE5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61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02B6-4ADE-9628-EB673FABEE54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70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2B6-4ADE-9628-EB673FABEE54}"/>
                </c:ext>
              </c:extLst>
            </c:dLbl>
            <c:dLbl>
              <c:idx val="5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r>
                      <a:rPr lang="en-US" dirty="0"/>
                      <a:t>53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6075290620554812E-2"/>
                      <c:h val="4.258923981484198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02B6-4ADE-9628-EB673FABEE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'Decision Making Graph '!$C$44:$H$44</c:f>
              <c:strCache>
                <c:ptCount val="6"/>
                <c:pt idx="0">
                  <c:v>Day-to-day decisions</c:v>
                </c:pt>
                <c:pt idx="1">
                  <c:v>Land use and/or crop decisions</c:v>
                </c:pt>
                <c:pt idx="2">
                  <c:v>Livestock </c:v>
                </c:pt>
                <c:pt idx="3">
                  <c:v>Marketing</c:v>
                </c:pt>
                <c:pt idx="4">
                  <c:v>Record keeping and financial management</c:v>
                </c:pt>
                <c:pt idx="5">
                  <c:v>Estate or succession planning</c:v>
                </c:pt>
              </c:strCache>
            </c:strRef>
          </c:cat>
          <c:val>
            <c:numRef>
              <c:f>'Decision Making Graph '!$C$45:$H$45</c:f>
              <c:numCache>
                <c:formatCode>0%</c:formatCode>
                <c:ptCount val="6"/>
                <c:pt idx="0">
                  <c:v>0.89669048507480043</c:v>
                </c:pt>
                <c:pt idx="1">
                  <c:v>0.80185295986913063</c:v>
                </c:pt>
                <c:pt idx="2">
                  <c:v>0.58358791021151823</c:v>
                </c:pt>
                <c:pt idx="3">
                  <c:v>0.61390450366116134</c:v>
                </c:pt>
                <c:pt idx="4">
                  <c:v>0.70491337252095776</c:v>
                </c:pt>
                <c:pt idx="5">
                  <c:v>0.52543597550478804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B6-4ADE-9628-EB673FABEE54}"/>
            </c:ext>
          </c:extLst>
        </c:ser>
        <c:ser>
          <c:idx val="1"/>
          <c:order val="1"/>
          <c:tx>
            <c:strRef>
              <c:f>'Decision Making Graph '!$B$46</c:f>
              <c:strCache>
                <c:ptCount val="1"/>
                <c:pt idx="0">
                  <c:v>Female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78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2B6-4ADE-9628-EB673FABEE5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59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2B6-4ADE-9628-EB673FABEE5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53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02B6-4ADE-9628-EB673FABEE5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50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02B6-4ADE-9628-EB673FABEE54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71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2B6-4ADE-9628-EB673FABEE54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53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2B6-4ADE-9628-EB673FABEE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'Decision Making Graph '!$C$44:$H$44</c:f>
              <c:strCache>
                <c:ptCount val="6"/>
                <c:pt idx="0">
                  <c:v>Day-to-day decisions</c:v>
                </c:pt>
                <c:pt idx="1">
                  <c:v>Land use and/or crop decisions</c:v>
                </c:pt>
                <c:pt idx="2">
                  <c:v>Livestock </c:v>
                </c:pt>
                <c:pt idx="3">
                  <c:v>Marketing</c:v>
                </c:pt>
                <c:pt idx="4">
                  <c:v>Record keeping and financial management</c:v>
                </c:pt>
                <c:pt idx="5">
                  <c:v>Estate or succession planning</c:v>
                </c:pt>
              </c:strCache>
            </c:strRef>
          </c:cat>
          <c:val>
            <c:numRef>
              <c:f>'Decision Making Graph '!$C$46:$H$46</c:f>
              <c:numCache>
                <c:formatCode>0%</c:formatCode>
                <c:ptCount val="6"/>
                <c:pt idx="0">
                  <c:v>0.78137885535213591</c:v>
                </c:pt>
                <c:pt idx="1">
                  <c:v>0.58569671910288501</c:v>
                </c:pt>
                <c:pt idx="2">
                  <c:v>0.52551836084152703</c:v>
                </c:pt>
                <c:pt idx="3">
                  <c:v>0.50036824563208426</c:v>
                </c:pt>
                <c:pt idx="4">
                  <c:v>0.71099494907432359</c:v>
                </c:pt>
                <c:pt idx="5">
                  <c:v>0.53117023726123236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B6-4ADE-9628-EB673FABEE5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33412616"/>
        <c:axId val="430391976"/>
      </c:barChart>
      <c:catAx>
        <c:axId val="4334126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30391976"/>
        <c:crosses val="autoZero"/>
        <c:auto val="1"/>
        <c:lblAlgn val="ctr"/>
        <c:lblOffset val="100"/>
        <c:noMultiLvlLbl val="0"/>
      </c:catAx>
      <c:valAx>
        <c:axId val="4303919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3412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4240117794932279"/>
          <c:y val="0.45527253340812618"/>
          <c:w val="0.10115278317985081"/>
          <c:h val="0.152370855637491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58004141073262"/>
          <c:y val="4.9454916693083606E-2"/>
          <c:w val="0.47854107887027281"/>
          <c:h val="0.9175720694494158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'Decision Making Table'!$C$53</c:f>
              <c:strCache>
                <c:ptCount val="1"/>
                <c:pt idx="0">
                  <c:v>Under 35</c:v>
                </c:pt>
              </c:strCache>
            </c:strRef>
          </c:tx>
          <c:spPr>
            <a:solidFill>
              <a:srgbClr val="BAE4BC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81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121-4099-9727-8AC4447922D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69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121-4099-9727-8AC4447922D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60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121-4099-9727-8AC4447922D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58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0121-4099-9727-8AC4447922D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61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0121-4099-9727-8AC4447922D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38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0121-4099-9727-8AC4447922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'Decision Making Table'!$D$52:$K$52</c:f>
              <c:strCache>
                <c:ptCount val="6"/>
                <c:pt idx="0">
                  <c:v>Day-to-day decisions</c:v>
                </c:pt>
                <c:pt idx="1">
                  <c:v>Land use and/or crop decisions</c:v>
                </c:pt>
                <c:pt idx="2">
                  <c:v>Livestock </c:v>
                </c:pt>
                <c:pt idx="3">
                  <c:v>Marketing</c:v>
                </c:pt>
                <c:pt idx="4">
                  <c:v>Record keeping and financial management</c:v>
                </c:pt>
                <c:pt idx="5">
                  <c:v>Estate or succession planning</c:v>
                </c:pt>
              </c:strCache>
            </c:strRef>
          </c:cat>
          <c:val>
            <c:numRef>
              <c:f>'Decision Making Table'!$D$53:$K$53</c:f>
              <c:numCache>
                <c:formatCode>0%</c:formatCode>
                <c:ptCount val="8"/>
                <c:pt idx="0">
                  <c:v>0.81339719373988129</c:v>
                </c:pt>
                <c:pt idx="1">
                  <c:v>0.68669050188882896</c:v>
                </c:pt>
                <c:pt idx="2">
                  <c:v>0.60345385860766321</c:v>
                </c:pt>
                <c:pt idx="3">
                  <c:v>0.57894293038316247</c:v>
                </c:pt>
                <c:pt idx="4">
                  <c:v>0.61482393416082026</c:v>
                </c:pt>
                <c:pt idx="5">
                  <c:v>0.37736440906637886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21-4099-9727-8AC4447922D2}"/>
            </c:ext>
          </c:extLst>
        </c:ser>
        <c:ser>
          <c:idx val="1"/>
          <c:order val="1"/>
          <c:tx>
            <c:strRef>
              <c:f>'Decision Making Table'!$C$54</c:f>
              <c:strCache>
                <c:ptCount val="1"/>
                <c:pt idx="0">
                  <c:v>35-64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86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121-4099-9727-8AC4447922D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73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121-4099-9727-8AC4447922D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58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0121-4099-9727-8AC4447922D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58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0121-4099-9727-8AC4447922D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71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0121-4099-9727-8AC4447922D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51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0121-4099-9727-8AC4447922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'Decision Making Table'!$D$52:$K$52</c:f>
              <c:strCache>
                <c:ptCount val="6"/>
                <c:pt idx="0">
                  <c:v>Day-to-day decisions</c:v>
                </c:pt>
                <c:pt idx="1">
                  <c:v>Land use and/or crop decisions</c:v>
                </c:pt>
                <c:pt idx="2">
                  <c:v>Livestock </c:v>
                </c:pt>
                <c:pt idx="3">
                  <c:v>Marketing</c:v>
                </c:pt>
                <c:pt idx="4">
                  <c:v>Record keeping and financial management</c:v>
                </c:pt>
                <c:pt idx="5">
                  <c:v>Estate or succession planning</c:v>
                </c:pt>
              </c:strCache>
            </c:strRef>
          </c:cat>
          <c:val>
            <c:numRef>
              <c:f>'Decision Making Table'!$D$54:$K$54</c:f>
              <c:numCache>
                <c:formatCode>0%</c:formatCode>
                <c:ptCount val="8"/>
                <c:pt idx="0">
                  <c:v>0.86324402000256784</c:v>
                </c:pt>
                <c:pt idx="1">
                  <c:v>0.73098687969248211</c:v>
                </c:pt>
                <c:pt idx="2">
                  <c:v>0.58354615543760247</c:v>
                </c:pt>
                <c:pt idx="3">
                  <c:v>0.57603257734062729</c:v>
                </c:pt>
                <c:pt idx="4">
                  <c:v>0.71496284700749224</c:v>
                </c:pt>
                <c:pt idx="5">
                  <c:v>0.50766916483840563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21-4099-9727-8AC4447922D2}"/>
            </c:ext>
          </c:extLst>
        </c:ser>
        <c:ser>
          <c:idx val="2"/>
          <c:order val="2"/>
          <c:tx>
            <c:strRef>
              <c:f>'Decision Making Table'!$C$55</c:f>
              <c:strCache>
                <c:ptCount val="1"/>
                <c:pt idx="0">
                  <c:v>65 years and over 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85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121-4099-9727-8AC4447922D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72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121-4099-9727-8AC4447922D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52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0121-4099-9727-8AC4447922D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57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0121-4099-9727-8AC4447922D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72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0121-4099-9727-8AC4447922D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59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0121-4099-9727-8AC4447922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'Decision Making Table'!$D$52:$K$52</c:f>
              <c:strCache>
                <c:ptCount val="6"/>
                <c:pt idx="0">
                  <c:v>Day-to-day decisions</c:v>
                </c:pt>
                <c:pt idx="1">
                  <c:v>Land use and/or crop decisions</c:v>
                </c:pt>
                <c:pt idx="2">
                  <c:v>Livestock </c:v>
                </c:pt>
                <c:pt idx="3">
                  <c:v>Marketing</c:v>
                </c:pt>
                <c:pt idx="4">
                  <c:v>Record keeping and financial management</c:v>
                </c:pt>
                <c:pt idx="5">
                  <c:v>Estate or succession planning</c:v>
                </c:pt>
              </c:strCache>
            </c:strRef>
          </c:cat>
          <c:val>
            <c:numRef>
              <c:f>'Decision Making Table'!$D$55:$K$55</c:f>
              <c:numCache>
                <c:formatCode>0%</c:formatCode>
                <c:ptCount val="8"/>
                <c:pt idx="0">
                  <c:v>0.85273645220646477</c:v>
                </c:pt>
                <c:pt idx="1">
                  <c:v>0.72133156825423317</c:v>
                </c:pt>
                <c:pt idx="2">
                  <c:v>0.52413266532353731</c:v>
                </c:pt>
                <c:pt idx="3">
                  <c:v>0.5666568520849804</c:v>
                </c:pt>
                <c:pt idx="4">
                  <c:v>0.71745905889753658</c:v>
                </c:pt>
                <c:pt idx="5">
                  <c:v>0.58927830366933975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21-4099-9727-8AC4447922D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19028928"/>
        <c:axId val="719029288"/>
      </c:barChart>
      <c:catAx>
        <c:axId val="71902892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19029288"/>
        <c:crosses val="autoZero"/>
        <c:auto val="1"/>
        <c:lblAlgn val="ctr"/>
        <c:lblOffset val="100"/>
        <c:noMultiLvlLbl val="0"/>
      </c:catAx>
      <c:valAx>
        <c:axId val="71902928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719028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073443117968119"/>
          <c:y val="0.36330541962695279"/>
          <c:w val="0.22835299918776195"/>
          <c:h val="0.115579265300704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3048305148607E-2"/>
          <c:y val="4.4656780991542286E-2"/>
          <c:w val="0.958796862485782"/>
          <c:h val="0.7989027793747558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B6D2C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80767B14-E438-4E7F-A111-BF873C069DC9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{80767B14-E438-4E7F-A111-BF873C069DC9}</c15:txfldGUID>
                      <c15:f>'Farm Numbers 2022'!$G$6</c15:f>
                      <c15:dlblFieldTableCache>
                        <c:ptCount val="1"/>
                        <c:pt idx="0">
                          <c:v> 938 </c:v>
                        </c:pt>
                      </c15:dlblFieldTableCache>
                    </c15:dlblFTEntry>
                  </c15:dlblFieldTable>
                  <c15:showDataLabelsRange val="1"/>
                </c:ext>
                <c:ext xmlns:c16="http://schemas.microsoft.com/office/drawing/2014/chart" uri="{C3380CC4-5D6E-409C-BE32-E72D297353CC}">
                  <c16:uniqueId val="{00000000-94DE-4F2A-9843-96C95E23FC3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437E248-9C22-4F23-B950-2CC04FC02840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{B437E248-9C22-4F23-B950-2CC04FC02840}</c15:txfldGUID>
                      <c15:f>'Farm Numbers 2022'!$G$7</c15:f>
                      <c15:dlblFieldTableCache>
                        <c:ptCount val="1"/>
                        <c:pt idx="0">
                          <c:v> 922 </c:v>
                        </c:pt>
                      </c15:dlblFieldTableCache>
                    </c15:dlblFTEntry>
                  </c15:dlblFieldTable>
                  <c15:showDataLabelsRange val="1"/>
                </c:ext>
                <c:ext xmlns:c16="http://schemas.microsoft.com/office/drawing/2014/chart" uri="{C3380CC4-5D6E-409C-BE32-E72D297353CC}">
                  <c16:uniqueId val="{00000001-94DE-4F2A-9843-96C95E23FC3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DFB9524-BDEC-4344-8507-8FEC51B1CFCD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{4DFB9524-BDEC-4344-8507-8FEC51B1CFCD}</c15:txfldGUID>
                      <c15:f>'Farm Numbers 2022'!$G$8</c15:f>
                      <c15:dlblFieldTableCache>
                        <c:ptCount val="1"/>
                        <c:pt idx="0">
                          <c:v> 915 </c:v>
                        </c:pt>
                      </c15:dlblFieldTableCache>
                    </c15:dlblFTEntry>
                  </c15:dlblFieldTable>
                  <c15:showDataLabelsRange val="1"/>
                </c:ext>
                <c:ext xmlns:c16="http://schemas.microsoft.com/office/drawing/2014/chart" uri="{C3380CC4-5D6E-409C-BE32-E72D297353CC}">
                  <c16:uniqueId val="{00000002-94DE-4F2A-9843-96C95E23FC3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166C53F-2E92-4B8A-95C1-BF2A3BDB720B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{D166C53F-2E92-4B8A-95C1-BF2A3BDB720B}</c15:txfldGUID>
                      <c15:f>'Farm Numbers 2022'!$G$9</c15:f>
                      <c15:dlblFieldTableCache>
                        <c:ptCount val="1"/>
                        <c:pt idx="0">
                          <c:v> 900 </c:v>
                        </c:pt>
                      </c15:dlblFieldTableCache>
                    </c15:dlblFTEntry>
                  </c15:dlblFieldTable>
                  <c15:showDataLabelsRange val="1"/>
                </c:ext>
                <c:ext xmlns:c16="http://schemas.microsoft.com/office/drawing/2014/chart" uri="{C3380CC4-5D6E-409C-BE32-E72D297353CC}">
                  <c16:uniqueId val="{00000003-94DE-4F2A-9843-96C95E23FC3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296475B-1AA6-4EBB-ADEB-7898B057744B}" type="CELLREF">
                      <a:rPr lang="en-US"/>
                      <a:pPr/>
                      <a:t>[CELLREF]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{5296475B-1AA6-4EBB-ADEB-7898B057744B}</c15:txfldGUID>
                      <c15:f>'Farm Numbers 2022'!$G$10</c15:f>
                      <c15:dlblFieldTableCache>
                        <c:ptCount val="1"/>
                        <c:pt idx="0">
                          <c:v> 880 </c:v>
                        </c:pt>
                      </c15:dlblFieldTableCache>
                    </c15:dlblFTEntry>
                  </c15:dlblFieldTable>
                  <c15:showDataLabelsRange val="1"/>
                </c:ext>
                <c:ext xmlns:c16="http://schemas.microsoft.com/office/drawing/2014/chart" uri="{C3380CC4-5D6E-409C-BE32-E72D297353CC}">
                  <c16:uniqueId val="{00000004-94DE-4F2A-9843-96C95E23FC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'Farm Numbers 2022'!$A$6:$A$10</c:f>
              <c:numCache>
                <c:formatCode>General</c:formatCode>
                <c:ptCount val="5"/>
                <c:pt idx="0">
                  <c:v>2002</c:v>
                </c:pt>
                <c:pt idx="1">
                  <c:v>2007</c:v>
                </c:pt>
                <c:pt idx="2">
                  <c:v>2012</c:v>
                </c:pt>
                <c:pt idx="3">
                  <c:v>2017</c:v>
                </c:pt>
                <c:pt idx="4">
                  <c:v>2022</c:v>
                </c:pt>
              </c:numCache>
            </c:numRef>
          </c:cat>
          <c:val>
            <c:numRef>
              <c:f>'Farm Numbers 2022'!$C$6:$C$10</c:f>
              <c:numCache>
                <c:formatCode>_(* #,##0_);_(* \(#,##0\);_(* "-"??_);_(@_)</c:formatCode>
                <c:ptCount val="5"/>
                <c:pt idx="0">
                  <c:v>938279056</c:v>
                </c:pt>
                <c:pt idx="1">
                  <c:v>922095840</c:v>
                </c:pt>
                <c:pt idx="2">
                  <c:v>914527657</c:v>
                </c:pt>
                <c:pt idx="3">
                  <c:v>900217891</c:v>
                </c:pt>
                <c:pt idx="4" formatCode="#,##0">
                  <c:v>880100848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'Farm Numbers 2022'!$G$5:$G$10</c15:f>
                <c15:dlblRangeCache>
                  <c:ptCount val="6"/>
                  <c:pt idx="0">
                    <c:v> 955 </c:v>
                  </c:pt>
                  <c:pt idx="1">
                    <c:v> 938 </c:v>
                  </c:pt>
                  <c:pt idx="2">
                    <c:v> 922 </c:v>
                  </c:pt>
                  <c:pt idx="3">
                    <c:v> 915 </c:v>
                  </c:pt>
                  <c:pt idx="4">
                    <c:v> 900 </c:v>
                  </c:pt>
                  <c:pt idx="5">
                    <c:v> 880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5-94DE-4F2A-9843-96C95E23FC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632566928"/>
        <c:axId val="340002752"/>
      </c:barChart>
      <c:catAx>
        <c:axId val="632566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40002752"/>
        <c:crosses val="autoZero"/>
        <c:auto val="1"/>
        <c:lblAlgn val="ctr"/>
        <c:lblOffset val="100"/>
        <c:noMultiLvlLbl val="0"/>
      </c:catAx>
      <c:valAx>
        <c:axId val="340002752"/>
        <c:scaling>
          <c:orientation val="minMax"/>
          <c:max val="100000000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out"/>
        <c:minorTickMark val="none"/>
        <c:tickLblPos val="nextTo"/>
        <c:crossAx val="632566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42756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9D6F2D0-BFB8-453D-B985-4B55F814BDC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FF41-47FF-9C27-5D79CE38AF2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CB0FDE6-54BD-4FB5-98C4-FE6EBA0B033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FF41-47FF-9C27-5D79CE38AF2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D83F6FFA-9B06-4422-AE8B-18BB39E4AF2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FF41-47FF-9C27-5D79CE38AF2B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FF74B314-BE70-41D7-9960-DCF9FE29818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FF41-47FF-9C27-5D79CE38AF2B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46E63A6B-28AC-412E-B1A3-F9A968655B3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FF41-47FF-9C27-5D79CE38AF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'Farm Numbers 2022'!$A$6:$A$10</c:f>
              <c:numCache>
                <c:formatCode>General</c:formatCode>
                <c:ptCount val="5"/>
                <c:pt idx="0">
                  <c:v>2002</c:v>
                </c:pt>
                <c:pt idx="1">
                  <c:v>2007</c:v>
                </c:pt>
                <c:pt idx="2">
                  <c:v>2012</c:v>
                </c:pt>
                <c:pt idx="3">
                  <c:v>2017</c:v>
                </c:pt>
                <c:pt idx="4">
                  <c:v>2022</c:v>
                </c:pt>
              </c:numCache>
            </c:numRef>
          </c:cat>
          <c:val>
            <c:numRef>
              <c:f>'Farm Numbers 2022'!$B$6:$B$10</c:f>
              <c:numCache>
                <c:formatCode>_(* #,##0_);_(* \(#,##0\);_(* "-"??_);_(@_)</c:formatCode>
                <c:ptCount val="5"/>
                <c:pt idx="0">
                  <c:v>2128982</c:v>
                </c:pt>
                <c:pt idx="1">
                  <c:v>2204792</c:v>
                </c:pt>
                <c:pt idx="2">
                  <c:v>2109303</c:v>
                </c:pt>
                <c:pt idx="3">
                  <c:v>2042221</c:v>
                </c:pt>
                <c:pt idx="4" formatCode="#,##0">
                  <c:v>1900487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'Farm Numbers 2022'!$F$6:$F$10</c15:f>
                <c15:dlblRangeCache>
                  <c:ptCount val="5"/>
                  <c:pt idx="0">
                    <c:v> 2.13 </c:v>
                  </c:pt>
                  <c:pt idx="1">
                    <c:v> 2.20 </c:v>
                  </c:pt>
                  <c:pt idx="2">
                    <c:v> 2.11 </c:v>
                  </c:pt>
                  <c:pt idx="3">
                    <c:v> 2.04 </c:v>
                  </c:pt>
                  <c:pt idx="4">
                    <c:v> 1.90 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5-FF41-47FF-9C27-5D79CE38AF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632565360"/>
        <c:axId val="632565752"/>
      </c:barChart>
      <c:catAx>
        <c:axId val="6325653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2565752"/>
        <c:crosses val="autoZero"/>
        <c:auto val="1"/>
        <c:lblAlgn val="ctr"/>
        <c:lblOffset val="100"/>
        <c:noMultiLvlLbl val="0"/>
      </c:catAx>
      <c:valAx>
        <c:axId val="632565752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crossAx val="632565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320450629099471E-2"/>
          <c:y val="0.1276679303975892"/>
          <c:w val="0.98767954277454451"/>
          <c:h val="0.74510271864165123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Sheet1!$E$21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B4B8D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7DDB68E-E8CE-4FA4-9398-9C261EC43EB1}" type="CELLRANGE">
                      <a:rPr lang="en-US" sz="1600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C3C9-42C4-BDFB-D81EC1792D44}"/>
                </c:ext>
              </c:extLst>
            </c:dLbl>
            <c:dLbl>
              <c:idx val="1"/>
              <c:layout>
                <c:manualLayout>
                  <c:x val="0"/>
                  <c:y val="6.1728395061728019E-3"/>
                </c:manualLayout>
              </c:layout>
              <c:tx>
                <c:rich>
                  <a:bodyPr/>
                  <a:lstStyle/>
                  <a:p>
                    <a:fld id="{ED47A988-FB60-4D5D-93D2-8F183D545C6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C3C9-42C4-BDFB-D81EC1792D4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27A34A8-BAD2-497B-99A0-6C441FDADE81}" type="CELLRANGE">
                      <a:rPr lang="en-US"/>
                      <a:pPr/>
                      <a:t>[CELLRANGE]</a:t>
                    </a:fld>
                    <a:r>
                      <a:rPr lang="en-US" baseline="0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C3C9-42C4-BDFB-D81EC1792D4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75D2881-D124-4ACF-B129-AB9F548E3AE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C3C9-42C4-BDFB-D81EC1792D44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2F033A43-299F-4D34-9690-17C674EEEF6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C3C9-42C4-BDFB-D81EC1792D44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8621C905-BD9D-409E-B612-914C39AEF801}" type="CELLRANGE">
                      <a:rPr lang="en-US"/>
                      <a:pPr/>
                      <a:t>[CELLRANGE]</a:t>
                    </a:fld>
                    <a:r>
                      <a:rPr lang="en-US" baseline="0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C3C9-42C4-BDFB-D81EC1792D44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2F6A31E8-207B-4EF7-B54E-FBE9A7D79EB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C3C9-42C4-BDFB-D81EC1792D44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4398ED1C-0F5F-4715-AF0B-418C71B6FB5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C3C9-42C4-BDFB-D81EC1792D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Sheet1!$C$22:$C$29</c:f>
              <c:strCache>
                <c:ptCount val="8"/>
                <c:pt idx="0">
                  <c:v>1 to 9</c:v>
                </c:pt>
                <c:pt idx="1">
                  <c:v>10 to 49 </c:v>
                </c:pt>
                <c:pt idx="2">
                  <c:v>50 to 179</c:v>
                </c:pt>
                <c:pt idx="3">
                  <c:v>180 to 499</c:v>
                </c:pt>
                <c:pt idx="4">
                  <c:v>500 to 999</c:v>
                </c:pt>
                <c:pt idx="5">
                  <c:v>1,000 to 1,999 </c:v>
                </c:pt>
                <c:pt idx="6">
                  <c:v>2,000 to 4,999</c:v>
                </c:pt>
                <c:pt idx="7">
                  <c:v>5,000 or more</c:v>
                </c:pt>
              </c:strCache>
            </c:strRef>
          </c:cat>
          <c:val>
            <c:numRef>
              <c:f>Sheet1!$E$22:$E$29</c:f>
              <c:numCache>
                <c:formatCode>#,##0</c:formatCode>
                <c:ptCount val="8"/>
                <c:pt idx="0">
                  <c:v>273325</c:v>
                </c:pt>
                <c:pt idx="1">
                  <c:v>583001</c:v>
                </c:pt>
                <c:pt idx="2">
                  <c:v>564763</c:v>
                </c:pt>
                <c:pt idx="3">
                  <c:v>315017</c:v>
                </c:pt>
                <c:pt idx="4">
                  <c:v>133321</c:v>
                </c:pt>
                <c:pt idx="5">
                  <c:v>87666</c:v>
                </c:pt>
                <c:pt idx="6">
                  <c:v>59442</c:v>
                </c:pt>
                <c:pt idx="7">
                  <c:v>25685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Sheet1!$G$22:$G$29</c15:f>
                <c15:dlblRangeCache>
                  <c:ptCount val="8"/>
                  <c:pt idx="0">
                    <c:v>273</c:v>
                  </c:pt>
                  <c:pt idx="1">
                    <c:v>583</c:v>
                  </c:pt>
                  <c:pt idx="2">
                    <c:v>565</c:v>
                  </c:pt>
                  <c:pt idx="3">
                    <c:v>315</c:v>
                  </c:pt>
                  <c:pt idx="4">
                    <c:v>133</c:v>
                  </c:pt>
                  <c:pt idx="5">
                    <c:v>88</c:v>
                  </c:pt>
                  <c:pt idx="6">
                    <c:v>59</c:v>
                  </c:pt>
                  <c:pt idx="7">
                    <c:v>26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C3C9-42C4-BDFB-D81EC1792D44}"/>
            </c:ext>
          </c:extLst>
        </c:ser>
        <c:ser>
          <c:idx val="0"/>
          <c:order val="1"/>
          <c:tx>
            <c:strRef>
              <c:f>Sheet1!$D$21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42756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2E770E72-01D5-4CDA-BCAA-0E987DF49C3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C3C9-42C4-BDFB-D81EC1792D4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3FFE334-9C4B-44C4-81FD-017D7F75353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A-C3C9-42C4-BDFB-D81EC1792D4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B921D5E-08C1-4077-87AC-9BB00876A8C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C3C9-42C4-BDFB-D81EC1792D4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03356EB0-7831-4763-A976-20299519DA8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C-C3C9-42C4-BDFB-D81EC1792D44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A1BD8820-99B7-4F50-A4C5-0887DE8E45A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D-C3C9-42C4-BDFB-D81EC1792D44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03525078-6359-4A74-A794-08C63AAEAFF6}" type="CELLRANGE">
                      <a:rPr lang="en-US"/>
                      <a:pPr/>
                      <a:t>[CELLRANGE]</a:t>
                    </a:fld>
                    <a:r>
                      <a:rPr lang="en-US" baseline="0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E-C3C9-42C4-BDFB-D81EC1792D44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1C5E56FB-1975-40D4-9CBD-AFB079D526CC}" type="CELLRANGE">
                      <a:rPr lang="en-US"/>
                      <a:pPr/>
                      <a:t>[CELLRANGE]</a:t>
                    </a:fld>
                    <a:r>
                      <a:rPr lang="en-US" baseline="0"/>
                      <a:t>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C3C9-42C4-BDFB-D81EC1792D44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317B8ECA-F2C9-4A83-8A55-59B6E8A5831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10-C3C9-42C4-BDFB-D81EC1792D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Sheet1!$C$22:$C$29</c:f>
              <c:strCache>
                <c:ptCount val="8"/>
                <c:pt idx="0">
                  <c:v>1 to 9</c:v>
                </c:pt>
                <c:pt idx="1">
                  <c:v>10 to 49 </c:v>
                </c:pt>
                <c:pt idx="2">
                  <c:v>50 to 179</c:v>
                </c:pt>
                <c:pt idx="3">
                  <c:v>180 to 499</c:v>
                </c:pt>
                <c:pt idx="4">
                  <c:v>500 to 999</c:v>
                </c:pt>
                <c:pt idx="5">
                  <c:v>1,000 to 1,999 </c:v>
                </c:pt>
                <c:pt idx="6">
                  <c:v>2,000 to 4,999</c:v>
                </c:pt>
                <c:pt idx="7">
                  <c:v>5,000 or more</c:v>
                </c:pt>
              </c:strCache>
            </c:strRef>
          </c:cat>
          <c:val>
            <c:numRef>
              <c:f>Sheet1!$D$22:$D$29</c:f>
              <c:numCache>
                <c:formatCode>#,##0</c:formatCode>
                <c:ptCount val="8"/>
                <c:pt idx="0">
                  <c:v>234592</c:v>
                </c:pt>
                <c:pt idx="1">
                  <c:v>566912</c:v>
                </c:pt>
                <c:pt idx="2">
                  <c:v>530529</c:v>
                </c:pt>
                <c:pt idx="3">
                  <c:v>288379</c:v>
                </c:pt>
                <c:pt idx="4">
                  <c:v>120456</c:v>
                </c:pt>
                <c:pt idx="5">
                  <c:v>76311</c:v>
                </c:pt>
                <c:pt idx="6">
                  <c:v>56274</c:v>
                </c:pt>
                <c:pt idx="7">
                  <c:v>27034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Sheet1!$F$22:$F$29</c15:f>
                <c15:dlblRangeCache>
                  <c:ptCount val="8"/>
                  <c:pt idx="0">
                    <c:v>235</c:v>
                  </c:pt>
                  <c:pt idx="1">
                    <c:v>567</c:v>
                  </c:pt>
                  <c:pt idx="2">
                    <c:v>531</c:v>
                  </c:pt>
                  <c:pt idx="3">
                    <c:v>288</c:v>
                  </c:pt>
                  <c:pt idx="4">
                    <c:v>120</c:v>
                  </c:pt>
                  <c:pt idx="5">
                    <c:v>76</c:v>
                  </c:pt>
                  <c:pt idx="6">
                    <c:v>56</c:v>
                  </c:pt>
                  <c:pt idx="7">
                    <c:v>27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1-C3C9-42C4-BDFB-D81EC1792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31387920"/>
        <c:axId val="631388312"/>
      </c:barChart>
      <c:catAx>
        <c:axId val="6313879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800" b="1" i="0" baseline="0" dirty="0">
                    <a:solidFill>
                      <a:schemeClr val="tx1"/>
                    </a:solidFill>
                  </a:rPr>
                  <a:t>Size of Farm (acres)</a:t>
                </a:r>
              </a:p>
            </c:rich>
          </c:tx>
          <c:layout>
            <c:manualLayout>
              <c:xMode val="edge"/>
              <c:yMode val="edge"/>
              <c:x val="0.41965175921637249"/>
              <c:y val="0.933392874501798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31388312"/>
        <c:crosses val="autoZero"/>
        <c:auto val="1"/>
        <c:lblAlgn val="ctr"/>
        <c:lblOffset val="100"/>
        <c:noMultiLvlLbl val="0"/>
      </c:catAx>
      <c:valAx>
        <c:axId val="63138831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631387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68212235186557568"/>
          <c:y val="0.15673526044426239"/>
          <c:w val="0.24366129738995185"/>
          <c:h val="0.224823887754771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179009718379797E-2"/>
          <c:y val="2.6642438639431495E-2"/>
          <c:w val="0.86813841521343571"/>
          <c:h val="0.91115840218663935"/>
        </c:manualLayout>
      </c:layout>
      <c:barChart>
        <c:barDir val="bar"/>
        <c:grouping val="clustered"/>
        <c:varyColors val="0"/>
        <c:ser>
          <c:idx val="1"/>
          <c:order val="0"/>
          <c:spPr>
            <a:solidFill>
              <a:srgbClr val="B6D2C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'Farms and Land by Size 2022 (2)'!$A$17:$A$24</c:f>
              <c:strCache>
                <c:ptCount val="8"/>
                <c:pt idx="0">
                  <c:v>1 to 9
acres</c:v>
                </c:pt>
                <c:pt idx="1">
                  <c:v>10 to 49
acres</c:v>
                </c:pt>
                <c:pt idx="2">
                  <c:v>50 to 179 
acres</c:v>
                </c:pt>
                <c:pt idx="3">
                  <c:v>180 to 499 
acres</c:v>
                </c:pt>
                <c:pt idx="4">
                  <c:v>500 to 999 
acres</c:v>
                </c:pt>
                <c:pt idx="5">
                  <c:v>1,000 to 1,999 acres</c:v>
                </c:pt>
                <c:pt idx="6">
                  <c:v>2,000 to 4,999 acres</c:v>
                </c:pt>
                <c:pt idx="7">
                  <c:v>5,000 acres or more </c:v>
                </c:pt>
              </c:strCache>
            </c:strRef>
          </c:cat>
          <c:val>
            <c:numRef>
              <c:f>'Farms and Land by Size 2022 (2)'!$K$17:$K$24</c:f>
              <c:numCache>
                <c:formatCode>0.0</c:formatCode>
                <c:ptCount val="8"/>
                <c:pt idx="0">
                  <c:v>1.084341</c:v>
                </c:pt>
                <c:pt idx="1">
                  <c:v>14.193479</c:v>
                </c:pt>
                <c:pt idx="2">
                  <c:v>53.327626000000002</c:v>
                </c:pt>
                <c:pt idx="3">
                  <c:v>85.657422999999994</c:v>
                </c:pt>
                <c:pt idx="4">
                  <c:v>83.738842000000005</c:v>
                </c:pt>
                <c:pt idx="5">
                  <c:v>105.224602</c:v>
                </c:pt>
                <c:pt idx="6">
                  <c:v>169.142168</c:v>
                </c:pt>
                <c:pt idx="7">
                  <c:v>367.73236700000001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CC-4B3E-80A9-2F3DE40E79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31923136"/>
        <c:axId val="631923528"/>
      </c:barChart>
      <c:catAx>
        <c:axId val="6319231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1923528"/>
        <c:crosses val="autoZero"/>
        <c:auto val="1"/>
        <c:lblAlgn val="ctr"/>
        <c:lblOffset val="100"/>
        <c:noMultiLvlLbl val="0"/>
      </c:catAx>
      <c:valAx>
        <c:axId val="631923528"/>
        <c:scaling>
          <c:orientation val="minMax"/>
        </c:scaling>
        <c:delete val="1"/>
        <c:axPos val="b"/>
        <c:numFmt formatCode="0.0" sourceLinked="1"/>
        <c:majorTickMark val="out"/>
        <c:minorTickMark val="none"/>
        <c:tickLblPos val="nextTo"/>
        <c:crossAx val="631923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606831240689503"/>
          <c:y val="2.6642438639431495E-2"/>
          <c:w val="0.77958413137547"/>
          <c:h val="0.91909585823552675"/>
        </c:manualLayout>
      </c:layout>
      <c:barChart>
        <c:barDir val="bar"/>
        <c:grouping val="clustered"/>
        <c:varyColors val="0"/>
        <c:ser>
          <c:idx val="1"/>
          <c:order val="0"/>
          <c:spPr>
            <a:solidFill>
              <a:srgbClr val="427562"/>
            </a:solidFill>
            <a:ln>
              <a:solidFill>
                <a:srgbClr val="427562"/>
              </a:solidFill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DFD-47B2-B1E1-54586BCD1107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DFD-47B2-B1E1-54586BCD1107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DFD-47B2-B1E1-54586BCD1107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DFD-47B2-B1E1-54586BCD1107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DFD-47B2-B1E1-54586BCD1107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DFD-47B2-B1E1-54586BCD1107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DFD-47B2-B1E1-54586BCD1107}"/>
                </c:ext>
              </c:extLst>
            </c:dLbl>
            <c:dLbl>
              <c:idx val="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DFD-47B2-B1E1-54586BCD11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'Farms and Land by Size 2022 (2)'!$A$17:$A$24</c:f>
              <c:strCache>
                <c:ptCount val="8"/>
                <c:pt idx="0">
                  <c:v>1 to 9
acres</c:v>
                </c:pt>
                <c:pt idx="1">
                  <c:v>10 to 49
acres</c:v>
                </c:pt>
                <c:pt idx="2">
                  <c:v>50 to 179 
acres</c:v>
                </c:pt>
                <c:pt idx="3">
                  <c:v>180 to 499 
acres</c:v>
                </c:pt>
                <c:pt idx="4">
                  <c:v>500 to 999 
acres</c:v>
                </c:pt>
                <c:pt idx="5">
                  <c:v>1,000 to 1,999 acres</c:v>
                </c:pt>
                <c:pt idx="6">
                  <c:v>2,000 to 4,999 acres</c:v>
                </c:pt>
                <c:pt idx="7">
                  <c:v>5,000 acres or more </c:v>
                </c:pt>
              </c:strCache>
            </c:strRef>
          </c:cat>
          <c:val>
            <c:numRef>
              <c:f>'Farms and Land by Size 2022 (2)'!$B$17:$B$24</c:f>
              <c:numCache>
                <c:formatCode>#,##0</c:formatCode>
                <c:ptCount val="8"/>
                <c:pt idx="0">
                  <c:v>234592</c:v>
                </c:pt>
                <c:pt idx="1">
                  <c:v>566912</c:v>
                </c:pt>
                <c:pt idx="2">
                  <c:v>530529</c:v>
                </c:pt>
                <c:pt idx="3">
                  <c:v>288379</c:v>
                </c:pt>
                <c:pt idx="4">
                  <c:v>120456</c:v>
                </c:pt>
                <c:pt idx="5">
                  <c:v>76311</c:v>
                </c:pt>
                <c:pt idx="6">
                  <c:v>56274</c:v>
                </c:pt>
                <c:pt idx="7">
                  <c:v>27034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DFD-47B2-B1E1-54586BCD11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45352592"/>
        <c:axId val="345354944"/>
      </c:barChart>
      <c:catAx>
        <c:axId val="34535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45354944"/>
        <c:crosses val="autoZero"/>
        <c:auto val="1"/>
        <c:lblAlgn val="ctr"/>
        <c:lblOffset val="100"/>
        <c:noMultiLvlLbl val="0"/>
      </c:catAx>
      <c:valAx>
        <c:axId val="345354944"/>
        <c:scaling>
          <c:orientation val="minMax"/>
        </c:scaling>
        <c:delete val="1"/>
        <c:axPos val="b"/>
        <c:numFmt formatCode="#,##0" sourceLinked="1"/>
        <c:majorTickMark val="none"/>
        <c:minorTickMark val="none"/>
        <c:tickLblPos val="nextTo"/>
        <c:crossAx val="345352592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0.82976909980847002"/>
                <c:y val="0.9074658711696012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4086425471325886E-4"/>
          <c:y val="5.2857976086322545E-4"/>
          <c:w val="0.99894735821989822"/>
          <c:h val="0.80967665425291446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'Farms by Sales Class 2022'!$C$19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B4B8D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2DB55202-E964-4131-A650-A0C32BFE283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1DC6-47C0-87EC-9EE7F26B4BD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454A117B-787C-468C-A2AD-6F23564AAA1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1DC6-47C0-87EC-9EE7F26B4BD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15EB701-A090-4D93-ADE9-C78AF8C5194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1DC6-47C0-87EC-9EE7F26B4BD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D3308CA-0D35-4C2D-8D52-35A97651209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1DC6-47C0-87EC-9EE7F26B4BD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BC5F3370-19F7-4FFF-BB4F-0466C4A5049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1DC6-47C0-87EC-9EE7F26B4BD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8678EBAC-AB69-4E92-9346-CF0627AC56A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1DC6-47C0-87EC-9EE7F26B4BD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A966594D-AE4E-4E23-97CA-56132ECF669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1DC6-47C0-87EC-9EE7F26B4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'Farms by Sales Class 2022'!$A$20:$A$26</c:f>
              <c:strCache>
                <c:ptCount val="7"/>
                <c:pt idx="0">
                  <c:v>Less than
$2,500</c:v>
                </c:pt>
                <c:pt idx="1">
                  <c:v>$2,500 to
$9,999</c:v>
                </c:pt>
                <c:pt idx="2">
                  <c:v>$10,000 to
$49,999</c:v>
                </c:pt>
                <c:pt idx="3">
                  <c:v>$50,000 to
$249,999</c:v>
                </c:pt>
                <c:pt idx="4">
                  <c:v>$250,000 to
$999,999</c:v>
                </c:pt>
                <c:pt idx="5">
                  <c:v>$1,000,000 to
$4,999,999</c:v>
                </c:pt>
                <c:pt idx="6">
                  <c:v>$5,000,000
or more</c:v>
                </c:pt>
              </c:strCache>
            </c:strRef>
          </c:cat>
          <c:val>
            <c:numRef>
              <c:f>'Farms by Sales Class 2022'!$C$20:$C$26</c:f>
              <c:numCache>
                <c:formatCode>#,##0</c:formatCode>
                <c:ptCount val="7"/>
                <c:pt idx="0">
                  <c:v>791701</c:v>
                </c:pt>
                <c:pt idx="1">
                  <c:v>393415</c:v>
                </c:pt>
                <c:pt idx="2">
                  <c:v>372331</c:v>
                </c:pt>
                <c:pt idx="3">
                  <c:v>250366</c:v>
                </c:pt>
                <c:pt idx="4">
                  <c:v>157542</c:v>
                </c:pt>
                <c:pt idx="5">
                  <c:v>67977</c:v>
                </c:pt>
                <c:pt idx="6">
                  <c:v>8889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'Farms by Sales Class 2022'!$L$20:$L$26</c15:f>
                <c15:dlblRangeCache>
                  <c:ptCount val="7"/>
                  <c:pt idx="0">
                    <c:v>792</c:v>
                  </c:pt>
                  <c:pt idx="1">
                    <c:v>393</c:v>
                  </c:pt>
                  <c:pt idx="2">
                    <c:v>372</c:v>
                  </c:pt>
                  <c:pt idx="3">
                    <c:v>250</c:v>
                  </c:pt>
                  <c:pt idx="4">
                    <c:v>158</c:v>
                  </c:pt>
                  <c:pt idx="5">
                    <c:v>68</c:v>
                  </c:pt>
                  <c:pt idx="6">
                    <c:v>9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7-1DC6-47C0-87EC-9EE7F26B4BD0}"/>
            </c:ext>
          </c:extLst>
        </c:ser>
        <c:ser>
          <c:idx val="0"/>
          <c:order val="1"/>
          <c:tx>
            <c:strRef>
              <c:f>'Farms by Sales Class 2022'!$B$19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42756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81A733D-0678-4998-A4CD-648A469596C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1DC6-47C0-87EC-9EE7F26B4BD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80525B9-19DA-4760-A77B-3B1C9ED7B38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1DC6-47C0-87EC-9EE7F26B4BD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72B78ABB-7BCF-4119-8D16-5D283492FCE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A-1DC6-47C0-87EC-9EE7F26B4BD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6C53017-72B3-4900-ABE0-4F6D1197511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1DC6-47C0-87EC-9EE7F26B4BD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EA0F8E70-C1A2-4971-A8FD-F5BEB15C0BF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C-1DC6-47C0-87EC-9EE7F26B4BD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B875081E-5474-4347-A68E-DE234B120D7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D-1DC6-47C0-87EC-9EE7F26B4BD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2670FC2A-0C29-4BD2-890B-72BFEFD81DC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E-1DC6-47C0-87EC-9EE7F26B4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'Farms by Sales Class 2022'!$A$20:$A$26</c:f>
              <c:strCache>
                <c:ptCount val="7"/>
                <c:pt idx="0">
                  <c:v>Less than
$2,500</c:v>
                </c:pt>
                <c:pt idx="1">
                  <c:v>$2,500 to
$9,999</c:v>
                </c:pt>
                <c:pt idx="2">
                  <c:v>$10,000 to
$49,999</c:v>
                </c:pt>
                <c:pt idx="3">
                  <c:v>$50,000 to
$249,999</c:v>
                </c:pt>
                <c:pt idx="4">
                  <c:v>$250,000 to
$999,999</c:v>
                </c:pt>
                <c:pt idx="5">
                  <c:v>$1,000,000 to
$4,999,999</c:v>
                </c:pt>
                <c:pt idx="6">
                  <c:v>$5,000,000
or more</c:v>
                </c:pt>
              </c:strCache>
            </c:strRef>
          </c:cat>
          <c:val>
            <c:numRef>
              <c:f>'Farms by Sales Class 2022'!$B$20:$B$26</c:f>
              <c:numCache>
                <c:formatCode>#,##0</c:formatCode>
                <c:ptCount val="7"/>
                <c:pt idx="0">
                  <c:v>678870</c:v>
                </c:pt>
                <c:pt idx="1">
                  <c:v>357837</c:v>
                </c:pt>
                <c:pt idx="2">
                  <c:v>366301</c:v>
                </c:pt>
                <c:pt idx="3">
                  <c:v>239188</c:v>
                </c:pt>
                <c:pt idx="4">
                  <c:v>152907</c:v>
                </c:pt>
                <c:pt idx="5">
                  <c:v>89346</c:v>
                </c:pt>
                <c:pt idx="6">
                  <c:v>16038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'Farms by Sales Class 2022'!$K$20:$K$26</c15:f>
                <c15:dlblRangeCache>
                  <c:ptCount val="7"/>
                  <c:pt idx="0">
                    <c:v>679</c:v>
                  </c:pt>
                  <c:pt idx="1">
                    <c:v>358</c:v>
                  </c:pt>
                  <c:pt idx="2">
                    <c:v>366</c:v>
                  </c:pt>
                  <c:pt idx="3">
                    <c:v>239</c:v>
                  </c:pt>
                  <c:pt idx="4">
                    <c:v>153</c:v>
                  </c:pt>
                  <c:pt idx="5">
                    <c:v>89</c:v>
                  </c:pt>
                  <c:pt idx="6">
                    <c:v>16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F-1DC6-47C0-87EC-9EE7F26B4B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32752976"/>
        <c:axId val="631922352"/>
      </c:barChart>
      <c:catAx>
        <c:axId val="6327529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1" baseline="0" dirty="0">
                    <a:solidFill>
                      <a:schemeClr val="tx1"/>
                    </a:solidFill>
                  </a:rPr>
                  <a:t>Sales Class</a:t>
                </a:r>
              </a:p>
            </c:rich>
          </c:tx>
          <c:layout>
            <c:manualLayout>
              <c:xMode val="edge"/>
              <c:yMode val="edge"/>
              <c:x val="0.45989420228265782"/>
              <c:y val="0.9153328586512957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31922352"/>
        <c:crosses val="autoZero"/>
        <c:auto val="1"/>
        <c:lblAlgn val="ctr"/>
        <c:lblOffset val="100"/>
        <c:noMultiLvlLbl val="0"/>
      </c:catAx>
      <c:valAx>
        <c:axId val="631922352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632752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81475417160976926"/>
          <c:y val="8.7411384128295133E-2"/>
          <c:w val="0.16341204476394758"/>
          <c:h val="6.94018496582153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179009718379797E-2"/>
          <c:y val="2.6642438639431495E-2"/>
          <c:w val="0.86813841521343571"/>
          <c:h val="0.91909585823552675"/>
        </c:manualLayout>
      </c:layout>
      <c:barChart>
        <c:barDir val="bar"/>
        <c:grouping val="clustered"/>
        <c:varyColors val="0"/>
        <c:ser>
          <c:idx val="1"/>
          <c:order val="0"/>
          <c:spPr>
            <a:solidFill>
              <a:srgbClr val="B6D2C3"/>
            </a:solidFill>
            <a:ln>
              <a:noFill/>
            </a:ln>
            <a:effectLst/>
          </c:spPr>
          <c:invertIfNegative val="0"/>
          <c:dLbls>
            <c:numFmt formatCode="#,##0.0_);\(#,##0.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'Farms and TVP 2022'!$A$21:$A$27</c:f>
              <c:strCache>
                <c:ptCount val="7"/>
                <c:pt idx="0">
                  <c:v>Less than
$2,500</c:v>
                </c:pt>
                <c:pt idx="1">
                  <c:v>$2,500 to
$9,999</c:v>
                </c:pt>
                <c:pt idx="2">
                  <c:v>$10,000 to
$49,999</c:v>
                </c:pt>
                <c:pt idx="3">
                  <c:v>$50,000 to
$249,999</c:v>
                </c:pt>
                <c:pt idx="4">
                  <c:v>$250,000 to
$999,999</c:v>
                </c:pt>
                <c:pt idx="5">
                  <c:v>$1,000,000 to
$4,999,999</c:v>
                </c:pt>
                <c:pt idx="6">
                  <c:v>$5,000,000
or more</c:v>
                </c:pt>
              </c:strCache>
            </c:strRef>
          </c:cat>
          <c:val>
            <c:numRef>
              <c:f>'Farms and TVP 2022'!$E$21:$E$27</c:f>
              <c:numCache>
                <c:formatCode>#,##0_);\(#,##0\)</c:formatCode>
                <c:ptCount val="7"/>
                <c:pt idx="0">
                  <c:v>349270000</c:v>
                </c:pt>
                <c:pt idx="1">
                  <c:v>1953708000</c:v>
                </c:pt>
                <c:pt idx="2">
                  <c:v>8667294000</c:v>
                </c:pt>
                <c:pt idx="3">
                  <c:v>27953106000</c:v>
                </c:pt>
                <c:pt idx="4">
                  <c:v>78798441000</c:v>
                </c:pt>
                <c:pt idx="5">
                  <c:v>196629455000</c:v>
                </c:pt>
                <c:pt idx="6">
                  <c:v>228735891000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72-42AB-A9C5-CF939D0BE3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31925488"/>
        <c:axId val="631925880"/>
      </c:barChart>
      <c:catAx>
        <c:axId val="6319254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1925880"/>
        <c:crosses val="autoZero"/>
        <c:auto val="1"/>
        <c:lblAlgn val="ctr"/>
        <c:lblOffset val="100"/>
        <c:noMultiLvlLbl val="0"/>
      </c:catAx>
      <c:valAx>
        <c:axId val="631925880"/>
        <c:scaling>
          <c:orientation val="minMax"/>
        </c:scaling>
        <c:delete val="1"/>
        <c:axPos val="b"/>
        <c:numFmt formatCode="#,##0_);\(#,##0\)" sourceLinked="1"/>
        <c:majorTickMark val="none"/>
        <c:minorTickMark val="none"/>
        <c:tickLblPos val="nextTo"/>
        <c:crossAx val="631925488"/>
        <c:crosses val="autoZero"/>
        <c:crossBetween val="between"/>
        <c:majorUnit val="25000000000"/>
        <c:dispUnits>
          <c:builtInUnit val="billions"/>
          <c:dispUnitsLbl>
            <c:layout>
              <c:manualLayout>
                <c:xMode val="edge"/>
                <c:yMode val="edge"/>
                <c:x val="0.80799549549549554"/>
                <c:y val="0.89293363191172948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606831240689503"/>
          <c:y val="2.6642438639431495E-2"/>
          <c:w val="0.77958413137547"/>
          <c:h val="0.91909585823552675"/>
        </c:manualLayout>
      </c:layout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45352592"/>
        <c:axId val="345354944"/>
      </c:barChart>
      <c:catAx>
        <c:axId val="34535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45354944"/>
        <c:crosses val="autoZero"/>
        <c:auto val="1"/>
        <c:lblAlgn val="ctr"/>
        <c:lblOffset val="100"/>
        <c:noMultiLvlLbl val="0"/>
      </c:catAx>
      <c:valAx>
        <c:axId val="345354944"/>
        <c:scaling>
          <c:orientation val="minMax"/>
        </c:scaling>
        <c:delete val="1"/>
        <c:axPos val="b"/>
        <c:numFmt formatCode="#,##0" sourceLinked="1"/>
        <c:majorTickMark val="none"/>
        <c:minorTickMark val="none"/>
        <c:tickLblPos val="nextTo"/>
        <c:crossAx val="345352592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0.82976909980847002"/>
                <c:y val="0.9074658711696012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0.75908</cdr:x>
      <cdr:y>0.21119</cdr:y>
    </cdr:from>
    <cdr:to>
      <cdr:x>0.94118</cdr:x>
      <cdr:y>0.35997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851065" y="1165996"/>
          <a:ext cx="2123268" cy="82141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6:20.97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7 93 24575,'81'-18'0,"105"-9"0,-159 18 0,-22 3 0,-19 1 0,-179-13 0,179 16 0,1-1 0,0 1 0,-1 1 0,1 0 0,-19 1 0,40 7 0,10-1 0,155 23 0,-135-26-58,78-1 0,-69-3-1191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35:36.33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1 24575,'1434'0'0,"-1268"14"0,348 13 0,-1174-30 0,330 6 0,307-2 0,1 1 0,-1 1 0,1 1 0,0 1 0,0 1 0,1 1 0,0 1 0,-30 16 0,51-24 0,-1 0 0,1 0 0,0 0 0,0 0 0,0 0 0,0 0 0,0 0 0,0 0 0,0 0 0,-1 0 0,1 0 0,0 0 0,0 0 0,0 1 0,0-1 0,0 0 0,0 0 0,0 0 0,0 0 0,0 0 0,0 0 0,0 0 0,0 1 0,0-1 0,0 0 0,-1 0 0,1 0 0,0 0 0,0 0 0,0 0 0,0 1 0,0-1 0,0 0 0,0 0 0,0 0 0,1 0 0,-1 0 0,0 0 0,0 1 0,0-1 0,0 0 0,0 0 0,0 0 0,0 0 0,0 0 0,0 0 0,0 0 0,0 1 0,0-1 0,0 0 0,1 0 0,-1 0 0,0 0 0,0 0 0,0 0 0,0 0 0,0 0 0,0 0 0,0 0 0,1 0 0,-1 0 0,0 0 0,0 0 0,0 0 0,0 0 0,0 0 0,17 6 0,19 2 0,218 21 0,-141-17 0,96 3 0,142-1 0,-309-13 64,61 11 0,29 2-1557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0:11.97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0 160 24575,'0'-2'0,"1"0"0,-1 0 0,1 0 0,-1 0 0,1 0 0,0 1 0,0-1 0,0 0 0,0 0 0,0 1 0,0-1 0,0 0 0,1 1 0,-1-1 0,0 1 0,1 0 0,-1-1 0,1 1 0,0 0 0,-1 0 0,1 0 0,0 0 0,0 0 0,0 1 0,3-2 0,58-14 0,-47 13 0,77-13 0,-55 11 0,0-2 0,53-18 0,-53 14 0,-1 1 0,48-5 0,-67 13 0,37-4-483,92 2 0,-136 4 84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0:21.61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107 2 24575,'68'-1'0,"76"3"0,-143-2 0,1-1 0,-1 1 0,1 0 0,-1 0 0,1 1 0,-1-1 0,1 0 0,-1 0 0,1 1 0,-1-1 0,1 1 0,-1-1 0,1 1 0,-1 0 0,0-1 0,1 1 0,-1 0 0,0 0 0,1 0 0,-1 0 0,0 0 0,0 0 0,0 0 0,0 1 0,0-1 0,0 0 0,-1 0 0,1 1 0,0-1 0,0 2 0,-2-1 0,1-1 0,-1 1 0,1-1 0,-1 1 0,0-1 0,0 0 0,0 1 0,0-1 0,0 0 0,0 0 0,0 0 0,0 0 0,0 0 0,-1 0 0,1 0 0,0 0 0,-1 0 0,1 0 0,-1-1 0,1 1 0,-1-1 0,1 1 0,-1-1 0,1 1 0,-1-1 0,1 0 0,-1 0 0,-3 0 0,-38 3 0,28-1 0,39-3 0,25 0 0,0 2 0,-1 2 0,53 9 0,-39-3 0,1-4 0,0-2 0,71-6 0,-13 0 0,-78 3 0,-73 0 0,-510 0 0,522-1 0,0-1 0,1 0 0,-19-6 0,-44-5 0,-114 11 37,109 3-1439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0:40.34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24575,'5'0'0,"5"0"0,6 0 0,5 0 0,3 0 0,2 0 0,1 0 0,1 0 0,0 0 0,-1 0 0,0 0 0,0 0 0,0 0 0,-1 0 0,1 0 0,-1 0 0,1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0:45.48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60 6 24575,'214'0'0,"-287"-2"0,44-1 0,-1 3 0,1 0 0,0 1 0,-38 8 0,51-1 0,26-1 0,29 0 0,326-5 64,-190-4-1493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1:09.00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24575,'5'0'0,"5"0"0,6 0 0,5 0 0,3 0 0,2 0 0,1 0 0,1 0 0,-1 0 0,1 0 0,-1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1:12.04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24575,'10'9'0,"0"-1"0,0 0 0,1-1 0,0 0 0,0-1 0,0 0 0,1-1 0,12 4 0,105 26 0,-68-21 0,-19-6 0,0-2 0,1-1 0,-1-3 0,52-2 0,-39-1 0,95 10 0,70 13 0,-48-7 0,-60-6 0,153-9 0,-105-3 0,-92 2 0,1 3 0,0 2 0,104 22 0,-110-15 0,-1-3 0,1-2 0,104-5 0,-87-2 0,124 14 0,-172-9-1365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1:14.31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24575,'20'1'0,"-1"1"0,39 9 0,4 1 0,152 16 0,-134-16 0,-45-6 0,61 2 0,-78-6 0,0 0 0,0 1 0,-1 0 0,1 2 0,17 6 0,-16-4 0,1-1 0,-1-1 0,35 4 0,113-9 35,-94-1-1435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1:22.49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24575,'17'1'0,"0"1"0,0 1 0,17 4 0,43 6 0,491-10 0,-290-6 0,276 3-1365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01.50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1018 11 24575,'49'0'0,"0"3"0,65 10 0,-11 3 0,-63-12 0,0 2 0,69 21 0,-102-23 0,-9-1 0,-20 1 0,-32-2 0,24-1 0,-1-2 0,1-1 0,0-1 0,0-1 0,0-2 0,-38-12 0,32 7 0,-1 2 0,-63-8 0,56 10 0,-23 0 0,-1 4 0,-91 5 0,34 1 0,-38 0 0,-176-7 0,276-5-1365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03.44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24575,'47'3'0,"0"1"0,69 16 0,-71-10 0,1-3 0,79 3 0,-21-11-1365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35:42.20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24575,'0'1'0,"1"0"0,-1 0 0,1 0 0,0 0 0,0 0 0,0-1 0,-1 1 0,1 0 0,0-1 0,0 1 0,0 0 0,0-1 0,0 1 0,0-1 0,0 0 0,0 1 0,0-1 0,0 0 0,1 1 0,-1-1 0,0 0 0,0 0 0,0 0 0,2 0 0,34 2 0,-33-2 0,293 13 0,-49 1 0,-20-3 0,-97-10 0,-7 0 0,-113 1 0,-1 0 0,0 0 0,0 1 0,13 6 0,22 5 0,1-5 0,1 1 0,-36-7 0,-16-2 0,-859-2 0,684-14 0,117 17 0,-79-3 0,131-1-1365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06.82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24575,'382'21'0,"-323"-13"0,0 2 0,62 20 0,-40-10 0,0-4 0,137 10 0,-48-26 0,-123-3 0,0 3 0,89 10 0,-56 11 0,-60-14 0,1-2 0,41 7 0,220-9 0,-35-3 0,-220 3 22,0 1-1,36 11 1,-8-1-1452,-15-6-5396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10.80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24575,'1'3'0,"-1"1"0,1-1 0,-1 1 0,1-1 0,0 0 0,0 0 0,1 1 0,-1-1 0,1 0 0,-1 0 0,1 0 0,0-1 0,0 1 0,1 0 0,-1-1 0,0 1 0,1-1 0,-1 0 0,1 0 0,0 0 0,0 0 0,0 0 0,0-1 0,0 1 0,0-1 0,0 0 0,1 0 0,-1 0 0,0 0 0,6 0 0,12 3 0,-1-1 0,1-1 0,34-2 0,-49 0 0,1045-2-1365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0.6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96 24575,'26'0'0,"1"0"0,-1-2 0,0-1 0,-1-2 0,1 0 0,30-11 0,-33 10 0,0 1 0,0 1 0,1 0 0,0 2 0,38 1 0,-31 2 0,-1-3 0,49-7 0,-32 1 65,71-2 0,28-5-1560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4.31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11 24575,'5'0'0,"5"0"0,6 0 0,5 0 0,7 0 0,4 0 0,1 0 0,-1 0 0,-1 0 0,-1 0 0,-2 0 0,4-4 0,1-2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8.32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346 56 24575,'77'1'0,"85"-3"0,-135-6 0,-26 2 0,-17 0 0,-182-16 0,132 14-15,1 3-1,-98 6 1,59 1-1304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0.0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 24575,'153'3'0,"166"-7"0,-294 0-1365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1.89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24575,'49'2'0,"64"12"0,-33-4 0,-56-6 0,0 1 0,35 13 0,-39-12 0,0 0 0,0-1 0,0 0 0,30 1 0,203-8 0,60 3 0,-183 11 0,77 2 0,-170-14-1365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5.51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24575,'50'3'0,"-1"1"0,72 17 0,-5-1 0,-41-9 0,-16-1 0,101 2 0,13 1 0,0 0 0,1049-14 0,-1215 1 0,-4 0 0,0-1 0,0 1 0,1 0 0,-1 0 0,0 1 0,1-1 0,-1 1 0,0-1 0,0 1 0,0 0 0,1 0 0,-1 1 0,0-1 0,3 3 0,-6-4 0,0 1 0,0-1 0,0 0 0,0 1 0,0-1 0,0 1 0,0-1 0,0 1 0,-1-1 0,1 0 0,0 1 0,0-1 0,0 1 0,0-1 0,-1 0 0,1 1 0,0-1 0,-1 0 0,1 1 0,0-1 0,-1 0 0,1 0 0,0 1 0,-1-1 0,1 0 0,0 0 0,-1 1 0,1-1 0,-1 0 0,1 0 0,0 0 0,-1 0 0,1 0 0,-1 0 0,1 0 0,0 0 0,-1 0 0,1 0 0,-1 0 0,1 0 0,-1 0 0,1 0 0,-1 0 0,-24 3 0,-462 3 0,261-9 0,196 3-119,10-1 182,-1 1 1,1 1-1,-21 4 0,36-4-157,-1 0 0,1 1 1,-1-1-1,1 1 0,0 1 1,0-1-1,0 1 0,0 0 1,0 0-1,0 0 0,1 1 1,0-1-1,-1 1 0,1 0 1,-4 7-1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9.37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24575,'88'5'0,"0"3"0,108 25 0,-166-27 0,50 10 0,-17-3 0,0-2 0,125 4 0,106-16-1365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3:33.10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24575,'5'0'0,"5"0"0,2 5 0,3 1 0,3 0 0,3-2 0,3 4 0,2 0 0,0-1 0,1-2 0,0-2 0,0-1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1:39.20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28 24575,'0'-4'0,"5"-2"0,5 0 0,7 2 0,8 0 0,5 2 0,2 1 0,0 1 0,-2 0 0,0 0 0,-2 0 0,0 1 0,-1-1 0,0 0 0,-1 0 0,0 0 0,0 0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3:38.52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119 0 24575,'268'0'0,"-622"0"-1365,322 0-5461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3:43.52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 24575,'121'-2'0,"132"5"0,-198 3 0,0 2 0,76 22 0,-59-10 0,147 22 0,-198-38 0,0 0 0,37 14 0,-39-12 0,0 0 0,1-1 0,35 4 0,62-6 0,-73-3 0,0 1 0,63 11 0,-69-7 0,69 2 0,-79-7 0,1 1 0,0 2 0,-1 0 0,47 14 0,-21-2 0,-1-2 0,2-3 0,0-2 0,0-2 0,91-3 0,-123-4-341,0 2 0,0 1-1,28 5 1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3:48.04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4 0 24575,'0'1'0,"-1"-1"0,1 0 0,0 1 0,-1-1 0,1 1 0,0 0 0,0-1 0,-1 1 0,1-1 0,0 1 0,0-1 0,0 1 0,-1 0 0,1-1 0,0 1 0,0-1 0,0 1 0,0 0 0,0-1 0,0 1 0,1-1 0,-1 1 0,0 0 0,0-1 0,0 1 0,0-1 0,1 1 0,-1-1 0,0 1 0,1-1 0,-1 1 0,0-1 0,1 1 0,-1-1 0,1 1 0,-1-1 0,1 1 0,16 26 0,-12-22 0,0 0 0,0 0 0,1 0 0,-1-1 0,1 0 0,1 0 0,-1-1 0,0 1 0,13 3 0,17 11 0,-33-16 0,0 0 0,0 0 0,-1 0 0,1 1 0,0-1 0,-1 1 0,0 0 0,0-1 0,4 7 0,0 0 0,-5-22 0,-5-10 0,1 19-68,0-1 0,0 1-1,-1-1 1,1 1 0,-1 0 0,0 0-1,-1 1 1,1-1 0,0 1 0,-1 0-1,0 0 1,0 1 0,0-1 0,0 1-1,0 0 1,0 0 0,-1 1-1,1 0 1,-12-2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3:51.13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24575,'1279'0'-1365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3:52.50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24575,'22'1'0,"0"1"0,25 6 0,20 2 0,482 63 0,-537-71 0,96 9-1365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6:48.34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81 24575,'92'1'0,"102"-3"0,-170-1 0,-1-2 0,-1 0 0,35-14 0,-12 4 0,-67 8 0,-1 0 0,-38-6 0,-118 8 0,154 5 0,726 0-1365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6:51.58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9 24575,'5'0'0,"10"0"0,7 0 0,4 0 0,3 0 0,0 0 0,0 0 0,0 0 0,-1 0 0,4 0 0,1 0 0,-1 0 0,-1 0 0,-5-9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6:53.93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24575,'0'5'0,"9"1"0,7 0 0,6-2 0,8 0 0,3-2 0,1-1 0,-1-1 0,-2 0 0,-1 0 0,-2 0 0,0 0 0,-2-1 0,-4-3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6:57.49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24575,'1124'0'0,"-1097"1"0,-1 2 0,29 6 0,39 4 0,156-14 0,52 3 0,-211 10 0,-57-6 0,55 2 0,-63-8-1365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6:59.78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24575,'44'2'0,"0"2"0,78 18 0,-18-2 0,87 2 0,-119-14 0,0-3 0,123-6 0,-64-2 0,482 3-1365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1:41.41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24575,'620'0'-1365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0.6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96 24575,'26'0'0,"1"0"0,-1-2 0,0-1 0,-1-2 0,1 0 0,30-11 0,-33 10 0,0 1 0,0 1 0,1 0 0,0 2 0,38 1 0,-31 2 0,-1-3 0,49-7 0,-32 1 65,71-2 0,28-5-1560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4.31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11 24575,'5'0'0,"5"0"0,6 0 0,5 0 0,7 0 0,4 0 0,1 0 0,-1 0 0,-1 0 0,-1 0 0,-2 0 0,4-4 0,1-2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8.32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346 56 24575,'77'1'0,"85"-3"0,-135-6 0,-26 2 0,-17 0 0,-182-16 0,132 14-15,1 3-1,-98 6 1,59 1-1304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0.0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 24575,'153'3'0,"166"-7"0,-294 0-1365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1.89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24575,'49'2'0,"64"12"0,-33-4 0,-56-6 0,0 1 0,35 13 0,-39-12 0,0 0 0,0-1 0,0 0 0,30 1 0,203-8 0,60 3 0,-183 11 0,77 2 0,-170-14-1365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5.51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24575,'50'3'0,"-1"1"0,72 17 0,-5-1 0,-41-9 0,-16-1 0,101 2 0,13 1 0,0 0 0,1049-14 0,-1215 1 0,-4 0 0,0-1 0,0 1 0,1 0 0,-1 0 0,0 1 0,1-1 0,-1 1 0,0-1 0,0 1 0,0 0 0,1 0 0,-1 1 0,0-1 0,3 3 0,-6-4 0,0 1 0,0-1 0,0 0 0,0 1 0,0-1 0,0 1 0,0-1 0,0 1 0,-1-1 0,1 0 0,0 1 0,0-1 0,0 1 0,0-1 0,-1 0 0,1 1 0,0-1 0,-1 0 0,1 1 0,0-1 0,-1 0 0,1 0 0,0 1 0,-1-1 0,1 0 0,0 0 0,-1 1 0,1-1 0,-1 0 0,1 0 0,0 0 0,-1 0 0,1 0 0,-1 0 0,1 0 0,0 0 0,-1 0 0,1 0 0,-1 0 0,1 0 0,-1 0 0,1 0 0,-1 0 0,-24 3 0,-462 3 0,261-9 0,196 3-119,10-1 182,-1 1 1,1 1-1,-21 4 0,36-4-157,-1 0 0,1 1 1,-1-1-1,1 1 0,0 1 1,0-1-1,0 1 0,0 0 1,0 0-1,0 0 0,1 1 1,0-1-1,-1 1 0,1 0 1,-4 7-1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9.37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24575,'88'5'0,"0"3"0,108 25 0,-166-27 0,50 10 0,-17-3 0,0-2 0,125 4 0,106-16-1365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17.08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 24575,'5'0'0,"5"0"0,7 0 0,3 0 0,5 0 0,1 0 0,1 0 0,0 0 0,1 0 0,-1 0 0,0 0 0,5 0 0,1 0 0,-1 0 0,-1-4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19.86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24575,'5'0'0,"5"0"0,6 0 0,9 0 0,6 0 0,0 0 0,1 0 0,-1 0 0,-1 0 0,-2 0 0,0 0 0,-1 0 0,-1 0 0,0 0 0,1 0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22.02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79 24575,'1'-1'0,"-1"0"0,1 0 0,0 0 0,-1 0 0,1 0 0,0 0 0,0 0 0,-1 1 0,1-1 0,0 0 0,0 0 0,0 1 0,0-1 0,0 1 0,0-1 0,0 1 0,0-1 0,1 1 0,-1-1 0,0 1 0,2 0 0,35-10 0,-25 7 0,25-6 0,0 2 0,0 1 0,56-1 0,39-5 0,-44 3-1365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1:43.10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24575,'5'0'0,"5"0"0,6 0 0,5 0 0,3 0 0,7 0 0,6 5 0,3 0 0,-3 1 0,-1-1 0,1-2 0,-1-1 0,2-1 0,0-1 0,-3 0 0,-3 0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24.15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27 24575,'1377'0'0,"-1341"-2"0,55-9 0,-52 5 0,42-2 0,433 9-1365,-475-1-5461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47.89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82 24575,'1'-2'0,"-1"0"0,1 0 0,-1 0 0,1 1 0,0-1 0,-1 0 0,1 0 0,0 0 0,0 1 0,1-1 0,-1 1 0,0-1 0,0 1 0,1-1 0,-1 1 0,1 0 0,-1-1 0,1 1 0,0 0 0,-1 0 0,1 0 0,0 1 0,0-1 0,0 0 0,0 1 0,-1-1 0,4 0 0,59-10 0,-57 10 0,108-6 0,132 8 0,-81 2 0,621-3 0,-762-1 0,0-2 0,34-7 0,-34 5 0,1 1 0,31-1 0,258 6-1365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50.71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28 24575,'1'3'0,"-1"-1"0,1 1 0,0 0 0,0-1 0,0 1 0,0-1 0,0 0 0,0 1 0,1-1 0,0 0 0,-1 0 0,1 1 0,0-2 0,0 1 0,0 0 0,0 0 0,0 0 0,0-1 0,0 1 0,1-1 0,-1 0 0,1 0 0,-1 0 0,1 0 0,-1 0 0,1 0 0,3 0 0,14 4 0,-1 0 0,33 2 0,-36-5 0,276 27 0,-229-23 0,1-3 0,99-8 0,-121-1 0,-1-2 0,52-17 0,-10 2 0,-23 6 0,-41 10 0,0 2 0,1 0 0,0 1 0,34-2 0,-19 4 0,46-9 0,-46 6 0,52-3 0,203 9-1365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55.09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24575,'1'1'0,"-1"0"0,1 1 0,-1-1 0,1 0 0,-1 0 0,1 0 0,0 0 0,0 0 0,-1 0 0,1 0 0,0 0 0,0 0 0,0-1 0,0 1 0,0 0 0,0 0 0,0-1 0,0 1 0,1-1 0,-1 1 0,0-1 0,0 0 0,0 1 0,1-1 0,-1 0 0,0 0 0,2 0 0,41 5 0,-39-4 0,439 2 0,-229-6 0,227 3 0,-1224 0 0,752 2 0,-60 10 0,59-6 0,-57 2 0,36-8-1365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59.56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25 24575,'0'1'0,"1"0"0,-1 0 0,0 0 0,1 0 0,-1 0 0,1 0 0,-1-1 0,1 1 0,0 0 0,-1 0 0,1 0 0,0-1 0,-1 1 0,1 0 0,0-1 0,0 1 0,0-1 0,-1 1 0,1-1 0,0 1 0,0-1 0,0 1 0,0-1 0,0 0 0,1 1 0,34 8 0,-19-6 0,19 11 0,-17-7 0,0 0 0,1-1 0,-1-1 0,1-1 0,0 0 0,25 0 0,15-3 0,1-2 0,106-17 0,-130 13 0,0 2 0,74 2 0,21-1 0,-93-3 0,56-15 0,-19 2 0,-19 3 0,-42 10 0,1 1 0,-1 1 0,32-4 0,-39 10 0,-20 4 0,-22 4 0,26-10 0,-1 0 0,-1 0 0,1 1 0,0 0 0,-16 6 0,24-8 0,1 0 0,0 0 0,0 0 0,0 0 0,0 0 0,0 0 0,-1 0 0,1 0 0,0 0 0,0 0 0,0 0 0,0 0 0,-1 0 0,1 0 0,0 0 0,0 1 0,0-1 0,0 0 0,0 0 0,0 0 0,-1 0 0,1 0 0,0 0 0,0 0 0,0 0 0,0 1 0,0-1 0,0 0 0,0 0 0,0 0 0,-1 0 0,1 0 0,0 1 0,0-1 0,0 0 0,0 0 0,0 0 0,0 0 0,0 0 0,0 1 0,0-1 0,0 0 0,0 0 0,0 0 0,0 0 0,0 1 0,0-1 0,0 0 0,0 0 0,0 0 0,1 0 0,-1 0 0,0 1 0,0-1 0,0 0 0,0 0 0,0 0 0,0 0 0,0 0 0,1 1 0,13 3 0,21 0 0,24-3-1365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0.6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96 24575,'26'0'0,"1"0"0,-1-2 0,0-1 0,-1-2 0,1 0 0,30-11 0,-33 10 0,0 1 0,0 1 0,1 0 0,0 2 0,38 1 0,-31 2 0,-1-3 0,49-7 0,-32 1 65,71-2 0,28-5-1560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4.31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11 24575,'5'0'0,"5"0"0,6 0 0,5 0 0,7 0 0,4 0 0,1 0 0,-1 0 0,-1 0 0,-1 0 0,-2 0 0,4-4 0,1-2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8.32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346 56 24575,'77'1'0,"85"-3"0,-135-6 0,-26 2 0,-17 0 0,-182-16 0,132 14-15,1 3-1,-98 6 1,59 1-1304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0.0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 24575,'153'3'0,"166"-7"0,-294 0-1365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1.89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24575,'49'2'0,"64"12"0,-33-4 0,-56-6 0,0 1 0,35 13 0,-39-12 0,0 0 0,0-1 0,0 0 0,30 1 0,203-8 0,60 3 0,-183 11 0,77 2 0,-170-14-1365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1:46.70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4 24575,'127'-1'0,"-1"-1"0,194 21 0,-270-14 0,59-1 0,8-1 0,26 22 0,244-25 0,-2 1 0,-189 22-1365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5.51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24575,'50'3'0,"-1"1"0,72 17 0,-5-1 0,-41-9 0,-16-1 0,101 2 0,13 1 0,0 0 0,1049-14 0,-1215 1 0,-4 0 0,0-1 0,0 1 0,1 0 0,-1 0 0,0 1 0,1-1 0,-1 1 0,0-1 0,0 1 0,0 0 0,1 0 0,-1 1 0,0-1 0,3 3 0,-6-4 0,0 1 0,0-1 0,0 0 0,0 1 0,0-1 0,0 1 0,0-1 0,0 1 0,-1-1 0,1 0 0,0 1 0,0-1 0,0 1 0,0-1 0,-1 0 0,1 1 0,0-1 0,-1 0 0,1 1 0,0-1 0,-1 0 0,1 0 0,0 1 0,-1-1 0,1 0 0,0 0 0,-1 1 0,1-1 0,-1 0 0,1 0 0,0 0 0,-1 0 0,1 0 0,-1 0 0,1 0 0,0 0 0,-1 0 0,1 0 0,-1 0 0,1 0 0,-1 0 0,1 0 0,-1 0 0,-24 3 0,-462 3 0,261-9 0,196 3-119,10-1 182,-1 1 1,1 1-1,-21 4 0,36-4-157,-1 0 0,1 1 1,-1-1-1,1 1 0,0 1 1,0-1-1,0 1 0,0 0 1,0 0-1,0 0 0,1 1 1,0-1-1,-1 1 0,1 0 1,-4 7-1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9.37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24575,'88'5'0,"0"3"0,108 25 0,-166-27 0,50 10 0,-17-3 0,0-2 0,125 4 0,106-16-1365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0.6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96 24575,'26'0'0,"1"0"0,-1-2 0,0-1 0,-1-2 0,1 0 0,30-11 0,-33 10 0,0 1 0,0 1 0,1 0 0,0 2 0,38 1 0,-31 2 0,-1-3 0,49-7 0,-32 1 65,71-2 0,28-5-1560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4.31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11 24575,'5'0'0,"5"0"0,6 0 0,5 0 0,7 0 0,4 0 0,1 0 0,-1 0 0,-1 0 0,-1 0 0,-2 0 0,4-4 0,1-2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8.32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346 56 24575,'77'1'0,"85"-3"0,-135-6 0,-26 2 0,-17 0 0,-182-16 0,132 14-15,1 3-1,-98 6 1,59 1-1304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0.0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 24575,'153'3'0,"166"-7"0,-294 0-1365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1.89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24575,'49'2'0,"64"12"0,-33-4 0,-56-6 0,0 1 0,35 13 0,-39-12 0,0 0 0,0-1 0,0 0 0,30 1 0,203-8 0,60 3 0,-183 11 0,77 2 0,-170-14-1365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5.51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24575,'50'3'0,"-1"1"0,72 17 0,-5-1 0,-41-9 0,-16-1 0,101 2 0,13 1 0,0 0 0,1049-14 0,-1215 1 0,-4 0 0,0-1 0,0 1 0,1 0 0,-1 0 0,0 1 0,1-1 0,-1 1 0,0-1 0,0 1 0,0 0 0,1 0 0,-1 1 0,0-1 0,3 3 0,-6-4 0,0 1 0,0-1 0,0 0 0,0 1 0,0-1 0,0 1 0,0-1 0,0 1 0,-1-1 0,1 0 0,0 1 0,0-1 0,0 1 0,0-1 0,-1 0 0,1 1 0,0-1 0,-1 0 0,1 1 0,0-1 0,-1 0 0,1 0 0,0 1 0,-1-1 0,1 0 0,0 0 0,-1 1 0,1-1 0,-1 0 0,1 0 0,0 0 0,-1 0 0,1 0 0,-1 0 0,1 0 0,0 0 0,-1 0 0,1 0 0,-1 0 0,1 0 0,-1 0 0,1 0 0,-1 0 0,-24 3 0,-462 3 0,261-9 0,196 3-119,10-1 182,-1 1 1,1 1-1,-21 4 0,36-4-157,-1 0 0,1 1 1,-1-1-1,1 1 0,0 1 1,0-1-1,0 1 0,0 0 1,0 0-1,0 0 0,1 1 1,0-1-1,-1 1 0,1 0 1,-4 7-1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9.37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24575,'88'5'0,"0"3"0,108 25 0,-166-27 0,50 10 0,-17-3 0,0-2 0,125 4 0,106-16-1365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17.08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 24575,'5'0'0,"5"0"0,7 0 0,3 0 0,5 0 0,1 0 0,1 0 0,0 0 0,1 0 0,-1 0 0,0 0 0,5 0 0,1 0 0,-1 0 0,-1-4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1:49.36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24575,'1674'0'-1365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19.86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24575,'5'0'0,"5"0"0,6 0 0,9 0 0,6 0 0,0 0 0,1 0 0,-1 0 0,-1 0 0,-2 0 0,0 0 0,-1 0 0,-1 0 0,0 0 0,1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22.02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79 24575,'1'-1'0,"-1"0"0,1 0 0,0 0 0,-1 0 0,1 0 0,0 0 0,0 0 0,-1 1 0,1-1 0,0 0 0,0 0 0,0 1 0,0-1 0,0 1 0,0-1 0,0 1 0,0-1 0,1 1 0,-1-1 0,0 1 0,2 0 0,35-10 0,-25 7 0,25-6 0,0 2 0,0 1 0,56-1 0,39-5 0,-44 3-1365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24.15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27 24575,'1377'0'0,"-1341"-2"0,55-9 0,-52 5 0,42-2 0,433 9-1365,-475-1-5461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47.89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82 24575,'1'-2'0,"-1"0"0,1 0 0,-1 0 0,1 1 0,0-1 0,-1 0 0,1 0 0,0 0 0,0 1 0,1-1 0,-1 1 0,0-1 0,0 1 0,1-1 0,-1 1 0,1 0 0,-1-1 0,1 1 0,0 0 0,-1 0 0,1 0 0,0 1 0,0-1 0,0 0 0,0 1 0,-1-1 0,4 0 0,59-10 0,-57 10 0,108-6 0,132 8 0,-81 2 0,621-3 0,-762-1 0,0-2 0,34-7 0,-34 5 0,1 1 0,31-1 0,258 6-1365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50.71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28 24575,'1'3'0,"-1"-1"0,1 1 0,0 0 0,0-1 0,0 1 0,0-1 0,0 0 0,0 1 0,1-1 0,0 0 0,-1 0 0,1 1 0,0-2 0,0 1 0,0 0 0,0 0 0,0 0 0,0-1 0,0 1 0,1-1 0,-1 0 0,1 0 0,-1 0 0,1 0 0,-1 0 0,1 0 0,3 0 0,14 4 0,-1 0 0,33 2 0,-36-5 0,276 27 0,-229-23 0,1-3 0,99-8 0,-121-1 0,-1-2 0,52-17 0,-10 2 0,-23 6 0,-41 10 0,0 2 0,1 0 0,0 1 0,34-2 0,-19 4 0,46-9 0,-46 6 0,52-3 0,203 9-1365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55.09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24575,'1'1'0,"-1"0"0,1 1 0,-1-1 0,1 0 0,-1 0 0,1 0 0,0 0 0,0 0 0,-1 0 0,1 0 0,0 0 0,0 0 0,0-1 0,0 1 0,0 0 0,0 0 0,0-1 0,0 1 0,1-1 0,-1 1 0,0-1 0,0 0 0,0 1 0,1-1 0,-1 0 0,0 0 0,2 0 0,41 5 0,-39-4 0,439 2 0,-229-6 0,227 3 0,-1224 0 0,752 2 0,-60 10 0,59-6 0,-57 2 0,36-8-1365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9:59.56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25 24575,'0'1'0,"1"0"0,-1 0 0,0 0 0,1 0 0,-1 0 0,1 0 0,-1-1 0,1 1 0,0 0 0,-1 0 0,1 0 0,0-1 0,-1 1 0,1 0 0,0-1 0,0 1 0,0-1 0,-1 1 0,1-1 0,0 1 0,0-1 0,0 1 0,0-1 0,0 0 0,1 1 0,34 8 0,-19-6 0,19 11 0,-17-7 0,0 0 0,1-1 0,-1-1 0,1-1 0,0 0 0,25 0 0,15-3 0,1-2 0,106-17 0,-130 13 0,0 2 0,74 2 0,21-1 0,-93-3 0,56-15 0,-19 2 0,-19 3 0,-42 10 0,1 1 0,-1 1 0,32-4 0,-39 10 0,-20 4 0,-22 4 0,26-10 0,-1 0 0,-1 0 0,1 1 0,0 0 0,-16 6 0,24-8 0,1 0 0,0 0 0,0 0 0,0 0 0,0 0 0,0 0 0,-1 0 0,1 0 0,0 0 0,0 0 0,0 0 0,0 0 0,-1 0 0,1 0 0,0 0 0,0 1 0,0-1 0,0 0 0,0 0 0,0 0 0,-1 0 0,1 0 0,0 0 0,0 0 0,0 0 0,0 1 0,0-1 0,0 0 0,0 0 0,0 0 0,-1 0 0,1 0 0,0 1 0,0-1 0,0 0 0,0 0 0,0 0 0,0 0 0,0 0 0,0 1 0,0-1 0,0 0 0,0 0 0,0 0 0,0 0 0,0 1 0,0-1 0,0 0 0,0 0 0,0 0 0,1 0 0,-1 0 0,0 1 0,0-1 0,0 0 0,0 0 0,0 0 0,0 0 0,0 0 0,1 1 0,13 3 0,21 0 0,24-3-1365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0.6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96 24575,'26'0'0,"1"0"0,-1-2 0,0-1 0,-1-2 0,1 0 0,30-11 0,-33 10 0,0 1 0,0 1 0,1 0 0,0 2 0,38 1 0,-31 2 0,-1-3 0,49-7 0,-32 1 65,71-2 0,28-5-1560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4.31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11 24575,'5'0'0,"5"0"0,6 0 0,5 0 0,7 0 0,4 0 0,1 0 0,-1 0 0,-1 0 0,-1 0 0,-2 0 0,4-4 0,1-2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8.32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346 56 24575,'77'1'0,"85"-3"0,-135-6 0,-26 2 0,-17 0 0,-182-16 0,132 14-15,1 3-1,-98 6 1,59 1-1304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2:07.62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436 108 24575,'16'-1'0,"0"-1"0,0 0 0,19-6 0,39-5 0,402 9 0,-246 7 0,237-3 0,-481 1 0,0 1 0,0 0 0,-15 5 0,-33 5 0,-322-6 0,211-9 0,105 0 0,1-4 0,-70-15 0,6 0 0,11-1 0,72 12 0,-53-5 0,-175 12 50,149 6-1465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0.0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 24575,'153'3'0,"166"-7"0,-294 0-1365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1.89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24575,'49'2'0,"64"12"0,-33-4 0,-56-6 0,0 1 0,35 13 0,-39-12 0,0 0 0,0-1 0,0 0 0,30 1 0,203-8 0,60 3 0,-183 11 0,77 2 0,-170-14-1365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5.51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24575,'50'3'0,"-1"1"0,72 17 0,-5-1 0,-41-9 0,-16-1 0,101 2 0,13 1 0,0 0 0,1049-14 0,-1215 1 0,-4 0 0,0-1 0,0 1 0,1 0 0,-1 0 0,0 1 0,1-1 0,-1 1 0,0-1 0,0 1 0,0 0 0,1 0 0,-1 1 0,0-1 0,3 3 0,-6-4 0,0 1 0,0-1 0,0 0 0,0 1 0,0-1 0,0 1 0,0-1 0,0 1 0,-1-1 0,1 0 0,0 1 0,0-1 0,0 1 0,0-1 0,-1 0 0,1 1 0,0-1 0,-1 0 0,1 1 0,0-1 0,-1 0 0,1 0 0,0 1 0,-1-1 0,1 0 0,0 0 0,-1 1 0,1-1 0,-1 0 0,1 0 0,0 0 0,-1 0 0,1 0 0,-1 0 0,1 0 0,0 0 0,-1 0 0,1 0 0,-1 0 0,1 0 0,-1 0 0,1 0 0,-1 0 0,-24 3 0,-462 3 0,261-9 0,196 3-119,10-1 182,-1 1 1,1 1-1,-21 4 0,36-4-157,-1 0 0,1 1 1,-1-1-1,1 1 0,0 1 1,0-1-1,0 1 0,0 0 1,0 0-1,0 0 0,1 1 1,0-1-1,-1 1 0,1 0 1,-4 7-1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9.37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24575,'88'5'0,"0"3"0,108 25 0,-166-27 0,50 10 0,-17-3 0,0-2 0,125 4 0,106-16-1365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0.6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96 24575,'26'0'0,"1"0"0,-1-2 0,0-1 0,-1-2 0,1 0 0,30-11 0,-33 10 0,0 1 0,0 1 0,1 0 0,0 2 0,38 1 0,-31 2 0,-1-3 0,49-7 0,-32 1 65,71-2 0,28-5-1560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4.31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11 24575,'5'0'0,"5"0"0,6 0 0,5 0 0,7 0 0,4 0 0,1 0 0,-1 0 0,-1 0 0,-1 0 0,-2 0 0,4-4 0,1-2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48.32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346 56 24575,'77'1'0,"85"-3"0,-135-6 0,-26 2 0,-17 0 0,-182-16 0,132 14-15,1 3-1,-98 6 1,59 1-1304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0.0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 24575,'153'3'0,"166"-7"0,-294 0-1365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1.89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24575,'49'2'0,"64"12"0,-33-4 0,-56-6 0,0 1 0,35 13 0,-39-12 0,0 0 0,0-1 0,0 0 0,30 1 0,203-8 0,60 3 0,-183 11 0,77 2 0,-170-14-1365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5.51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24575,'50'3'0,"-1"1"0,72 17 0,-5-1 0,-41-9 0,-16-1 0,101 2 0,13 1 0,0 0 0,1049-14 0,-1215 1 0,-4 0 0,0-1 0,0 1 0,1 0 0,-1 0 0,0 1 0,1-1 0,-1 1 0,0-1 0,0 1 0,0 0 0,1 0 0,-1 1 0,0-1 0,3 3 0,-6-4 0,0 1 0,0-1 0,0 0 0,0 1 0,0-1 0,0 1 0,0-1 0,0 1 0,-1-1 0,1 0 0,0 1 0,0-1 0,0 1 0,0-1 0,-1 0 0,1 1 0,0-1 0,-1 0 0,1 1 0,0-1 0,-1 0 0,1 0 0,0 1 0,-1-1 0,1 0 0,0 0 0,-1 1 0,1-1 0,-1 0 0,1 0 0,0 0 0,-1 0 0,1 0 0,-1 0 0,1 0 0,0 0 0,-1 0 0,1 0 0,-1 0 0,1 0 0,-1 0 0,1 0 0,-1 0 0,-24 3 0,-462 3 0,261-9 0,196 3-119,10-1 182,-1 1 1,1 1-1,-21 4 0,36-4-157,-1 0 0,1 1 1,-1-1-1,1 1 0,0 1 1,0-1-1,0 1 0,0 0 1,0 0-1,0 0 0,1 1 1,0-1-1,-1 1 0,1 0 1,-4 7-1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2:09.81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24575,'5'0'0,"10"0"0,7 0 0,-1 5 0,2 0 0,1 1 0,0-1 0,2-2 0,0-1 0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2:59.37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24575,'88'5'0,"0"3"0,108 25 0,-166-27 0,50 10 0,-17-3 0,0-2 0,125 4 0,106-16-1365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3:04.18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24575,'5'0'0,"5"0"0,6 0 0,5 0 0,3 0 0,2 0 0,1 0 0,1 0 0,0 0 0,4 0 0,1 0 0,-1 0 0,0 0 0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3:09.67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24575,'531'0'-1365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3:12.71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3 0 24575,'19'2'0,"0"0"0,0 1 0,-1 1 0,26 9 0,28 5 0,9-9 0,-54-6 0,-24-3 0,-10 0 0,-290-1-1365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3:15.91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24575,'7'2'0,"-1"-1"0,1 1 0,-1 1 0,0-1 0,0 1 0,0 0 0,0 1 0,8 6 0,5 1 0,-2-1 0,2-2 0,-1 0 0,1-2 0,0 0 0,30 6 0,99 3 0,-121-13 0,5 2 0,0 1 0,36 11 0,-41-8 0,0-2 0,0-1 0,50 3 0,-10-9 0,335 16 0,-230-2 0,188-12 0,-159-4 0,58 3-1365,-227 0-5461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3:22.03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28 24575,'838'0'0,"-812"-1"0,-1-2 0,33-7 0,-30 5 0,47-4 0,255 10-1365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7:32.90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25 24575,'121'2'0,"132"-5"0,-118-20-1365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7:35.98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28 24575,'4'0'0,"3"-4"0,3-2 0,5 0 0,4 2 0,4 0 0,2 2 0,2 1 0,0 1 0,5 0 0,1 0 0,0 0 0,-1 1 0,-2-1 0,-2 0 0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7:38.06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24575,'504'0'-1365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7:40.83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24575,'1984'0'-1365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0:00.82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50 24575,'1'-2'0,"-1"1"0,1-1 0,-1 0 0,1 1 0,-1-1 0,1 0 0,0 1 0,0-1 0,-1 1 0,1-1 0,0 1 0,1 0 0,-1-1 0,0 1 0,0 0 0,0 0 0,1 0 0,-1 0 0,1 0 0,-1 0 0,1 0 0,-1 0 0,1 1 0,-1-1 0,1 0 0,0 1 0,-1 0 0,1-1 0,0 1 0,0 0 0,-1 0 0,3 0 0,69-1 0,-55 2 0,160-9 0,-13 0 0,472 8-1365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7:43.51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2 24575,'63'0'0,"-1"-2"0,-1 4 0,99 14 0,-96-8 0,1-2 0,0-4 0,66-5 0,-7 0 0,-59 3 0,129 16 0,-140-9-284,0-3 0,64-3-1,-101-1-227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6:22.69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24575,'4'0'0,"5"0"0,6 0 0,3 0 0,3 0 0,2 0 0,0 0 0,2 0 0,3 4 0,1 1 0,3 0 0,1 3 0,-2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0:04.36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16 24575,'1'-1'0,"0"1"0,-1-1 0,1 0 0,0 0 0,0 0 0,0 0 0,0 1 0,0-1 0,0 0 0,0 1 0,0-1 0,0 0 0,0 1 0,0 0 0,0-1 0,0 1 0,0 0 0,0-1 0,0 1 0,1 0 0,-1 0 0,0 0 0,1 0 0,34-3 0,-34 2 0,22 1 0,-1 2 0,36 5 0,32 1 0,215-9-1365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0:10.42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39 24575,'34'0'0,"-24"2"0,1-2 0,-1 0 0,1 0 0,-1-1 0,1 0 0,-1 0 0,1-1 0,-1-1 0,0 0 0,17-8 0,-20 8 0,0 0 0,0 0 0,1 1 0,-1 0 0,0 0 0,1 1 0,-1 0 0,13-1 0,67 5 0,-33 0 0,1174-4 0,-1220 2 0,1 0 0,-1 1 0,0 0 0,0 0 0,0 0 0,11 6 0,30 8 0,64 8 0,-58-11 0,1-2 0,0-3 0,78 3 0,548-12 0,-525 19 0,-75-18 0,162 23 0,-123-10-1365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0:14.52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80 0 24575,'21'1'0,"1"1"0,-1 2 0,30 7 0,26 5 0,11-7 0,102-2 0,35 10 0,-4 0 0,-189-17 0,-10-1 0,0 1 0,0 1 0,43 8 0,-254-26 0,-20-2 0,-251 11 0,317 9 0,112-2-341,1-1 0,-1-1-1,-34-9 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0:55.28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24575,'535'0'-1365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0:59.18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117 17 24575,'1'-1'0,"-1"1"0,1-1 0,-1 0 0,1 0 0,-1 0 0,1 0 0,0 0 0,0 1 0,-1-1 0,1 0 0,0 0 0,0 1 0,0-1 0,-1 1 0,1-1 0,0 1 0,0-1 0,0 1 0,0 0 0,0-1 0,0 1 0,0 0 0,0 0 0,0-1 0,0 1 0,1 0 0,0 0 0,36-2 0,-34 2 0,452 0 0,-589 9 0,-9 0 0,-223-10-1365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1:02.94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24575,'550'0'0,"-389"17"0,76 3 0,-105-6 0,-69-6 0,41 1 0,-55-7 0,0 3 0,54 12 0,16 1 0,32-12 0,-102-6 0,84 11 0,-82-5 61,105-2 1,-103-5-806,96 11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1:06.62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24575,'1051'0'0,"-818"17"0,-207-16-455,0 0 0,37 7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57:27.10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0 134 24575,'1'-1'0,"-1"0"0,1-1 0,-1 1 0,1 0 0,0 0 0,-1 0 0,1-1 0,0 1 0,0 0 0,0 0 0,0 0 0,0 0 0,0 1 0,0-1 0,0 0 0,0 0 0,0 1 0,0-1 0,1 0 0,-1 1 0,0-1 0,2 1 0,34-12 0,-33 10 0,46-10 0,-26 7 0,0-1 0,39-17 0,-41 15 0,1 1 0,-1 1 0,1 0 0,1 2 0,25-1 0,4-2 0,32 0 0,98 5 0,-154 2 0,-452 0-1365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57:29.39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24575,'5'0'0,"5"0"0,6 0 0,5 0 0,3 0 0,2 0 0,1 0 0,1 0 0,4 0 0,1 0 0,0 0 0,-1 0 0,-2 0 0,-2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57:33.34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55 24575,'557'0'0,"-530"-2"0,-1 0 0,1-2 0,50-15 0,-51 11 0,0 2 0,1 1 0,53-3 0,32 9 0,-140 9 0,-29 1 0,-171-7 0,5-1 0,202 1-1365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6:27.51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47 24575,'127'2'0,"138"-4"0,-184-9 0,-51 6 0,50-2 0,73-5 0,13 0 0,647 13 0,-788 0 0,0 2 0,26 5 0,-25-3 0,50 3 0,848-9-1365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57:38.89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246 3 24575,'32'2'0,"58"10"0,-56-6 0,49 2 0,332-8 0,-195-1 0,-214 1 0,-3 1 0,0-1 0,0 0 0,0 0 0,1 0 0,-1 0 0,0 0 0,0-1 0,0 0 0,0 1 0,0-1 0,0 0 0,0 0 0,0-1 0,-1 1 0,5-3 0,-8 4 0,0-1 0,0 0 0,1 0 0,-1 1 0,0-1 0,0 0 0,0 1 0,0-1 0,0 1 0,0-1 0,0 1 0,0-1 0,0 1 0,0 0 0,0-1 0,0 1 0,0 0 0,0 0 0,0 0 0,0 0 0,-2 0 0,-29-4 0,-407-2 0,239 9 0,-226-3 0,420 0 0,3 0 0,0-1 0,-1 1 0,1 0 0,0 0 0,0 1 0,-1-1 0,1 1 0,0-1 0,0 1 0,0 0 0,0 0 0,0 1 0,0-1 0,-4 3 0,7-4 0,0 0 0,0 1 0,0-1 0,0 1 0,0-1 0,0 0 0,0 1 0,0-1 0,0 1 0,0-1 0,0 0 0,0 1 0,1-1 0,-1 0 0,0 1 0,0-1 0,0 0 0,0 1 0,1-1 0,-1 0 0,0 0 0,1 1 0,-1-1 0,0 0 0,0 0 0,1 1 0,-1-1 0,0 0 0,1 0 0,-1 0 0,0 1 0,1-1 0,-1 0 0,1 0 0,-1 0 0,0 0 0,1 0 0,-1 0 0,0 0 0,1 0 0,-1 0 0,1 0 0,-1 0 0,0 0 0,1 0 0,21 3 0,98 3 0,-89-6 0,1 1 0,0 1 0,0 2 0,-1 1 0,36 11 0,-43-9 0,1-1 0,-1-1 0,1-1 0,34 0 0,103-5 0,-58-2 0,1182 3 0,-1387 20 0,-32-11 0,-143-9 0,105-3 0,-279 3 0,413 3 0,1 1 0,0 1 0,0 3 0,-39 12 0,36-9 0,-1-1 0,0-2 0,-42 2 0,49-8 0,45-2 0,43-2 0,96 0 0,200 5 0,-324 1 0,0 0 0,45 15 0,-39-9 0,43 6 0,-46-10-1365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57:42.30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24575,'4'3'0,"0"0"0,-1-1 0,1 0 0,0 1 0,0-1 0,1-1 0,-1 1 0,0-1 0,1 1 0,-1-1 0,10 1 0,55 1 0,-46-3 0,558 1 0,-279-3 0,-289 2 0,-1 1 0,1 0 0,-1 0 0,0 1 0,1 1 0,-1 0 0,0 1 0,15 7 0,-27-11 0,1 0 0,-1 0 0,1 0 0,-1 0 0,0 0 0,1 1 0,-1-1 0,0 0 0,1 0 0,-1 0 0,0 1 0,1-1 0,-1 0 0,0 0 0,1 1 0,-1-1 0,0 0 0,0 1 0,1-1 0,-1 0 0,0 1 0,0-1 0,0 1 0,1-1 0,-1 0 0,0 1 0,0-1 0,0 1 0,0-1 0,0 0 0,0 1 0,0-1 0,0 1 0,0-1 0,0 0 0,0 1 0,-15 8 0,-35 2 0,42-9 0,-10 1 0,-216 37 0,-99-34 18,193-8-1401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1:17.36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32 24575,'52'-15'0,"71"13"0,-87 3 0,0-2 0,66-9 0,-69 5-1365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1:19.35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24575,'1'3'0,"-1"-1"0,1 0 0,0 0 0,0 0 0,0 0 0,0 1 0,0-1 0,0-1 0,0 1 0,1 0 0,-1 0 0,0 0 0,1-1 0,0 1 0,-1-1 0,1 1 0,0-1 0,0 1 0,0-1 0,0 0 0,0 0 0,0 0 0,0 0 0,0-1 0,1 1 0,2 0 0,69 15 0,-58-13 0,34 3 0,1-3 0,94-4 0,-42-2 0,-70 3-1365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1:23.30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24575,'1052'0'0,"-1040"1"0,1 0 0,-1 1 0,1 0 0,-1 1 0,0 1 0,0 0 0,0 0 0,13 8 0,-29-10 0,0 0 0,1 0 0,-1-1 0,0 1 0,0-1 0,0 0 0,0 0 0,0 0 0,-6 0 0,-169 27 0,-82 13 0,736-41 0,-278 18 0,547-19-1365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1:31.99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24575,'17'1'0,"-1"1"0,0 1 0,0 0 0,0 1 0,21 8 0,-21-6 0,0-1 0,0-1 0,1 0 0,-1-1 0,21 1 0,131-7 0,113 5 0,-213 6 0,37 1 0,-98-7 0,-26 3 0,-33 2 0,-203 8 0,32-13 0,6 0 0,201 2 0,31 2 0,32 1 0,181-8 0,-223 5 0,-4-3 0,0 0 0,-1 0 0,1 0 0,0-1 0,0 1 0,0 0 0,0 0 0,1-1 0,-1 1 0,0-1 0,0 1 0,0-1 0,1 1 0,-1-1 0,0 0 0,0 1 0,3-1 0,380 4 0,-204-6 0,141 2 0,-409-2 0,-97 4 0,124 5 0,28-2 0,-46 0 0,67-5 0,7-1 0,0 1 0,0 0 0,0 0 0,0 0 0,0 1 0,0-1 0,1 1 0,-1 0 0,0 1 0,0-1 0,-5 3 0,56 3 0,358-7-1365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1:47.05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78 1 24575,'48'0'0,"34"-1"0,121 15 0,-18-10 0,-181-4 0,-119-2 0,-127 4 0,183 6 0,28-4 0,-44 1 0,63-6 0,7 1 0,1-1 0,-1 1 0,0 0 0,1 0 0,-1 0 0,1 1 0,-1-1 0,1 1 0,-1 0 0,1 1 0,0-1 0,-8 4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1:49.50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24575,'123'16'0,"205"-16"-1365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1:53.57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24575,'0'1'0,"1"0"0,-1 0 0,1-1 0,-1 1 0,1 0 0,-1-1 0,1 1 0,0 0 0,-1-1 0,1 1 0,0-1 0,-1 1 0,1-1 0,0 0 0,0 1 0,0-1 0,0 0 0,-1 1 0,1-1 0,0 0 0,0 0 0,0 0 0,0 0 0,1 0 0,26 4 0,-26-4 0,436 19 0,-292-22 0,175 6 0,-142 14 0,-33-2 0,39 2 0,-4 1 0,-127-13 0,123 6 0,-133-11 0,-19-1 0,-56 1 0,-281 15 0,-104-10 0,221-8 0,175 3 0,-328 13 0,285-11 0,46-3 0,0 2 0,1 0 0,-17 3 0,33-4 0,0 0 0,-1 0 0,1 0 0,0 0 0,0-1 0,0 1 0,-1 0 0,1 0 0,0 0 0,0 0 0,0 0 0,-1 0 0,1 0 0,0 0 0,0 1 0,0-1 0,-1 0 0,1 0 0,0 0 0,0 0 0,0 0 0,-1 0 0,1 0 0,0 0 0,0 0 0,0 1 0,-1-1 0,1 0 0,0 0 0,0 0 0,0 0 0,0 1 0,0-1 0,0 0 0,-1 0 0,1 0 0,0 1 0,0-1 0,0 0 0,0 0 0,0 0 0,0 1 0,0-1 0,0 0 0,0 0 0,0 0 0,0 1 0,0-1 0,0 0 0,0 0 0,0 0 0,0 1 0,0-1 0,0 0 0,0 0 0,0 0 0,1 1 0,-1-1 0,17 10 0,30 6 0,-46-16 0,27 7 0,-1-2 0,55 3 0,-7-1 0,-6-1 0,103-4 0,-102-4 0,99 12 0,76 7 0,12-1 0,-234-14-1365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2:06.7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 24575,'64'-1'0,"12"0"0,107 13 0,-104-1 0,118 1 0,408-12-1365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6:29.41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24575,'1050'0'-1365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2:37.26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24575,'331'0'-1365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2:40.30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24575,'350'0'-1365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2:44.34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1 24575,'380'0'-1365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2:47.41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24575,'16'6'0,"0"-1"0,0 0 0,0-1 0,0-1 0,32 3 0,26 5 0,-48-6 0,0-2 0,0 0 0,40-3 0,-45-1 0,0 1 0,1 1 0,-1 1 0,0 1 0,0 1 0,25 7 0,-26-6 0,1 0 0,0-2 0,0 0 0,0-2 0,0 0 0,42-4 0,-38 1 0,0 1 0,0 1 0,0 1 0,40 8 0,-49-6 0,-1-1 0,1-1 0,23 0 0,-26-1 0,-1 0 0,0 0 0,1 1 0,-1 1 0,0 0 0,0 1 0,12 4 0,4 2 0,1-1 0,1-1 0,-1-2 0,37 2 0,9 2 0,180 24 0,-37-14 0,-72-2 0,-105-15 71,14 3-1507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2:49.45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0 24575,'482'0'-1365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42:58.74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3 24575,'250'15'0,"102"-11"0,-188-7 0,390 3 0,-582 0 0,-403-12 0,317 5 0,-145 10 0,221 2 0,1 1 0,-58 17 0,44-10 0,31-4 0,32-3 0,34-1 0,620-4 0,-307-2 0,-331 5 0,-29-3 0,1 0 0,-1 0 0,1-1 0,-1 1 0,1 0 0,-1-1 0,0 1 0,1 0 0,-1-1 0,0 1 0,1-1 0,-1 1 0,0-1 0,0 0 0,0 1 0,1-1 0,-1 0 0,0 1 0,0-1 0,0 0 0,0 0 0,0 0 0,0 0 0,1 0 0,-1 0 0,0 0 0,-1 0 0,-73 10-59,1-3-1,-135-5 1,111-3-1128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58:35.49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65 24575,'38'0'0,"0"-1"0,0-2 0,0-2 0,-1-2 0,40-12 0,-57 15 31,1 0-1,-1 1 0,35-1 0,-35 4-401,-1-2-1,1 0 1,32-8-1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58:39.09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24575,'5'0'0,"5"0"0,6 0 0,5 5 0,3 1 0,2 0 0,1-2 0,1 0 0,-5 2 0,-2 1 0,5-1 0,3-1 0,-9-2 0,-17-2 0,-12 0 0,-11-1 0,-5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58:43.40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6 0 24575,'0'5'0,"-4"5"0,2 1 0,7-1 0,7-2 0,5-3 0,10-2 0,0-6 0,-1-2 0,1-1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58:46.26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24575,'717'0'0,"-687"2"0,0 0 0,29 8 0,-28-4 0,56 2 0,126 5 0,19 0 0,-219-13 0,14-1 0,-1 1 0,0 1 0,0 1 0,1 1 0,-1 2 0,33 10 0,-32-7 0,0-1 0,0-1 0,0-2 0,46 3 0,118-9 0,-73-1 0,-110 3 0,43-2 0,-1 3 0,1 2 0,-1 2 0,0 2 0,73 20 0,-90-17-455,0-1 0,64 8 0,-60-14-6371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6:31.53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49 24575,'173'3'0,"185"-7"0,-321 0-341,-1-2 0,1-2-1,64-22 1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58:49.03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 24575,'112'-2'0,"121"5"0,-159 9 0,-51-7 0,-1-1 0,29 1 0,69-5 0,-43-1 0,144 17 0,-177-10-682,65 0-1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3:27.73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81 24575,'12'1'0,"1"-1"0,-1 0 0,0-1 0,0 0 0,0-1 0,0-1 0,0 0 0,0 0 0,0-1 0,21-10 0,-11 4 0,2 1 0,-1 2 0,1 0 0,0 2 0,1 0 0,-1 2 0,1 0 0,28 2 0,132 2-1365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3:30.42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24575,'5'0'0,"5"0"0,7 0 0,3 0 0,5 0 0,1 0 0,1 0 0,0 0 0,1 0 0,-1 0 0,0 0 0,0 0 0,0 0 0,0 0 0,-1 0 0,1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3:34.06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24575,'5'0'0,"5"0"0,6 0 0,5 0 0,3 0 0,2 0 0,1 0 0,1 0 0,-1 0 0,1 0 0,3 0 0,2 0 0,0 0 0,-2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3:51.31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30 24575,'638'0'0,"-613"-1"0,0-2 0,36-8 0,-45 7 0,-1 1 0,1 0 0,0 1 0,0 1 0,1 0 0,-1 1 0,0 1 0,29 5 0,-26 3 0,-30-2 0,-37-1 0,42-5 0,30-1 0,731-1 0,-721 3 0,60 10 0,-60-6 0,56 2 0,-76-8 0,0 0 0,0 1 0,0 0 0,0 1 0,0 1 0,17 5 0,-31-8 0,0 0 0,0 0 0,0 0 0,0 0 0,0 0 0,0 0 0,0 0 0,0 0 0,0 0 0,-1 1 0,1-1 0,0 0 0,0 0 0,0 0 0,0 0 0,0 0 0,0 0 0,0 0 0,0 0 0,0 0 0,0 0 0,0 1 0,0-1 0,0 0 0,0 0 0,0 0 0,0 0 0,0 0 0,0 0 0,0 0 0,0 0 0,0 1 0,0-1 0,0 0 0,0 0 0,0 0 0,0 0 0,0 0 0,0 0 0,0 0 0,0 0 0,0 0 0,0 1 0,0-1 0,0 0 0,0 0 0,0 0 0,0 0 0,0 0 0,0 0 0,1 0 0,-1 0 0,0 0 0,0 0 0,0 0 0,0 0 0,0 0 0,0 1 0,-17 2 0,-23 0 0,-550-4 0,559 0 0,-56-11 0,54 6 0,-44-2 0,-108-5 0,-39-1 0,199 15-1365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3:57.14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3 24575,'129'-2'0,"141"5"0,-182 10 0,-56-8 0,59 4 0,-45-10 0,43 1 0,-83 1 0,1 0 0,0 0 0,0 0 0,-1 1 0,1 0 0,-1 0 0,1 0 0,-1 1 0,12 7 0,-18-10 0,1 0 0,-1 0 0,0 1 0,1-1 0,-1 0 0,0 0 0,1 0 0,-1 0 0,0 1 0,1-1 0,-1 0 0,0 0 0,1 1 0,-1-1 0,0 0 0,0 1 0,1-1 0,-1 0 0,0 1 0,0-1 0,0 0 0,1 1 0,-1-1 0,0 0 0,0 1 0,0-1 0,0 1 0,0-1 0,0 0 0,0 1 0,0-1 0,0 1 0,0-1 0,0 0 0,0 1 0,0-1 0,0 1 0,0-1 0,0 0 0,-1 1 0,1-1 0,0 0 0,0 1 0,0-1 0,-1 0 0,1 1 0,-24 8 0,-31-3 0,11-8 0,1-1 0,-1-3 0,-54-13 0,-6-1 0,8 11 0,65 8 0,-56-11 0,64 8-1365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4:24.87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0 134 24575,'37'1'0,"-1"-2"0,0-2 0,51-10 0,-69 10 0,1 1 0,0 1 0,20 1 0,-24 0 0,1 0 0,-1-1 0,1-1 0,23-4 0,-39 6 0,0 0 0,0 0 0,1 0 0,-1 0 0,0 0 0,1-1 0,-1 1 0,0 0 0,0 0 0,1 0 0,-1 0 0,0 0 0,1 0 0,-1 0 0,0 0 0,0-1 0,1 1 0,-1 0 0,0 0 0,0 0 0,0-1 0,1 1 0,-1 0 0,0 0 0,0-1 0,0 1 0,0 0 0,1 0 0,-1-1 0,0 1 0,0 0 0,0 0 0,0-1 0,0 1 0,0 0 0,0-1 0,0 1 0,0 0 0,0-1 0,0 1 0,0 0 0,0 0 0,0-1 0,0 1 0,0 0 0,0-1 0,0 1 0,0 0 0,-1 0 0,1-1 0,0 1 0,-19-15 0,-29-8 0,19 12-170,0 1-1,-1 1 0,-1 2 1,1 1-1,-1 1 0,0 2 1,-37 0-1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4:44.86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24575,'424'0'-1365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4:52.52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24575,'86'1'0,"121"18"0,-155-14-128,88-3 0,-95-2-981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4:54.81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 24575,'135'-2'0,"146"5"0,-155 9 0,77 2 0,-160-12 0,59 9 0,-58-5 0,55 1 0,39-10 0,149 6 0,-200 10 0,-55-8 0,60 4 0,680-10-1365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6:36.42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25 24575,'0'-1'0,"1"0"0,-1 0 0,1 0 0,-1 0 0,1 0 0,0 0 0,-1 0 0,1 0 0,0 0 0,0 0 0,-1 0 0,1 1 0,0-1 0,0 0 0,0 1 0,0-1 0,0 0 0,0 1 0,0-1 0,1 1 0,-1 0 0,0-1 0,0 1 0,0 0 0,0 0 0,0-1 0,1 1 0,0 0 0,41-4 0,-37 4 0,273-2 64,-144 4-1493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4:58.00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24575,'53'0'0,"0"1"0,81 14 0,-76-3 0,27 6 0,1-4 0,162 7 0,466-22-1365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5:03.50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5:06.05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9 0 24575,'-9'0'0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5:21.22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0 138 24575,'28'-2'0,"-1"-1"0,0-1 0,0-2 0,0 0 0,29-13 0,-27 9 0,-1 2 0,1 1 0,0 1 0,37-3 0,-53 8 0,0-1 0,0-1 0,0 0 0,0-1 0,20-9 0,-20 8 0,1 0 0,0 0 0,-1 2 0,30-5 0,23 8 37,-49 1-317,0-1-1,1 0 1,-1-1-1,18-4 1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5:24.22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55 24575,'112'2'0,"123"-5"0,-203-1 0,1-2 0,31-10 0,-39 9 0,1 0 0,1 2 0,-1 1 0,31-1 0,21 6-1365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5:28.17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82 24575,'94'2'0,"105"-5"0,-174-1 0,0 0 0,0-3 0,26-8 0,1-1 0,-41 13 0,15-5 0,0 1 0,1 1 0,0 2 0,47-3 0,271 9-1365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5:30.35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 24575,'112'-2'0,"123"5"0,-136 9 0,-52-5 0,56 1 0,1130-9-1365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5:36.04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24575,'1403'0'0,"-1371"2"0,58 10 0,-55-6 0,48 2 0,296-9 0,-1832 1 0,2182 0 0,-689 2 0,54 9 0,31 3 0,12-16 0,75 4 0,-211-2 0,1 0 0,-1 0 0,1 0 0,-1 0 0,1 0 0,-1 1 0,1-1 0,-1 0 0,1 1 0,-1-1 0,1 1 0,-1 0 0,0-1 0,0 1 0,1 0 0,-1 0 0,0 0 0,2 2 0,-3-2 0,-1 0 0,1 0 0,0-1 0,-1 1 0,1 0 0,-1 0 0,0-1 0,1 1 0,-1 0 0,0-1 0,1 1 0,-1-1 0,0 1 0,1-1 0,-1 1 0,0-1 0,0 1 0,0-1 0,0 0 0,0 0 0,1 1 0,-1-1 0,0 0 0,0 0 0,0 0 0,0 0 0,0 0 0,0 0 0,0 0 0,0 0 0,-1-1 0,-98 8 0,-129-8 0,78-2 0,-483 3-1365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5:38.73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24575,'1300'0'-1365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5:54.47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24575,'5'0'0,"5"0"0,7 0 0,3 0 0,5 9 0,1 3 0,5 0 0,3-3 0,4-3 0,4-2 0,-4 3 0,-5 0 0,-3-1 0,-2-2 0,3-1 0,0-1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26:41.86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 1 24575,'972'0'0,"-1013"2"0,-48 8 0,-30 2 0,552-12-1365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5:56.55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24575,'53'11'0,"-13"-2"0,49 5 0,-42-6 0,0-2 0,50 0 0,34-7-1365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6:01.18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24575,'1'1'0,"-1"0"0,1 1 0,0-1 0,0 0 0,0 0 0,-1 0 0,1 0 0,0 0 0,0 0 0,0 0 0,1-1 0,-1 1 0,0 0 0,0 0 0,0-1 0,1 1 0,-1-1 0,0 1 0,0-1 0,1 0 0,-1 1 0,0-1 0,1 0 0,1 0 0,39 6 0,-39-6 0,98 12 0,151 6 0,487-19 0,-711 3 0,-1 0 0,32 8 0,-29-5 0,48 4 0,-47-9 0,22 1 0,92 13 0,-98-8 0,64 1 0,-66-6 0,70 12 0,-75-8-455,1-1 0,55-2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6:03.09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24575,'1007'0'-1365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6:07.41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29 0 24575,'1351'0'0,"-1341"0"0,0 1 0,0 0 0,0 1 0,13 3 0,-22-5 0,1 1 0,-1-1 0,1 0 0,-1 0 0,1 1 0,-1-1 0,1 1 0,-1 0 0,1-1 0,-1 1 0,0 0 0,1 0 0,-1 0 0,0-1 0,0 1 0,1 1 0,-1-1 0,0 0 0,0 0 0,0 0 0,-1 1 0,1-1 0,0 0 0,0 1 0,-1-1 0,1 1 0,0-1 0,-1 1 0,0-1 0,1 1 0,-1-1 0,0 1 0,0-1 0,0 1 0,0-1 0,0 4 0,-1-3 0,-1 0 0,1 0 0,-1 0 0,1-1 0,-1 1 0,0 0 0,0-1 0,1 1 0,-1-1 0,0 0 0,0 1 0,0-1 0,-1 0 0,1 0 0,0 0 0,0-1 0,-1 1 0,1 0 0,0-1 0,-1 0 0,-2 1 0,-58 4 0,56-5 0,-468 0 0,197-3 0,242 1 0,0-2 0,-1-1 0,-37-11 0,38 7 0,0 2 0,-1 2 0,-41-1 0,-159 7-1365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6:33.00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50 24575,'94'2'0,"105"-5"0,-190 2 19,0-1 0,-1-1 0,1 1 0,0-1 0,-1-1 0,12-6 0,-10 5-319,0 0 1,0 1-1,1 0 1,10-2-1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6:36.48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56 24575,'17'-6'0,"1"0"0,0 1 0,-1 1 0,1 1 0,1 0 0,-1 1 0,35 2 0,-23-1 0,49-6 0,6-4-24,-1 4-1,147 7 1,-97 2-1268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6:40.14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24575,'1800'0'0,"-1642"14"0,-105-8 0,55 1 0,-54-7-455,-1 3 0,83 13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6:46.94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99 81 24575,'517'0'0,"-482"-2"0,0-2 0,0-1 0,44-13 0,41-7 0,-59 16 0,-13 2 0,82-3 0,-100 10 0,-43 1 0,-49-1 0,-981 0 0,995 7 0,27 5 0,21-12 0,0 1 0,-1-1 0,1 1 0,0-1 0,0 1 0,0-1 0,-1 1 0,1-1 0,0 1 0,0-1 0,0 1 0,0-1 0,0 1 0,0 0 0,0-1 0,0 1 0,0-1 0,1 1 0,-1-1 0,0 1 0,0-1 0,0 1 0,1-1 0,-1 1 0,0-1 0,0 1 0,1-1 0,-1 1 0,0-1 0,1 0 0,-1 1 0,1-1 0,-1 1 0,0-1 0,2 1 0,1 1 0,0 0 0,1 0 0,-1 0 0,1 0 0,-1-1 0,1 1 0,0-1 0,0 0 0,-1 0 0,1 0 0,0-1 0,5 1 0,56 0 0,-43-2 0,751-1-1365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6:49.71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48 24575,'758'0'0,"-719"-3"0,0-1 0,0-2 0,40-12 0,-1 1-1365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7:13.79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24575,'689'0'-1365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35:24.06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24575,'284'12'0,"-242"-10"-1365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7:17.13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24575,'615'0'0,"-574"2"0,55 10 0,-54-6 0,51 1 0,-62-7-1365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7:19.813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24575,'0'1'0,"1"0"0,-1 0 0,0 0 0,1 0 0,-1 0 0,1 0 0,-1 0 0,1 0 0,-1-1 0,1 1 0,0 0 0,-1 0 0,1 0 0,0-1 0,0 1 0,-1 0 0,1-1 0,0 1 0,0-1 0,0 1 0,0-1 0,0 1 0,0-1 0,0 0 0,0 0 0,0 1 0,0-1 0,1 0 0,34 5 0,-32-5 0,550 29 0,-467-30 0,112 3 0,-110 10 0,-53-6 0,49 3 0,349-9 0,-205-1 0,-209 2 0,0 1 0,35 8 0,-34-5 0,1-1 0,24 1 0,16-3 0,67 12 0,-85-9-682,65 1-1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7:21.52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24575,'21'-1'0,"1"2"0,-1 0 0,0 1 0,0 1 0,0 0 0,-1 2 0,22 8 0,-7-3 0,0-1 0,1-1 0,0-2 0,41 2 0,-10-1 0,-2-2-72,77-4 0,-82-2-1149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7:24.44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24575,'1420'0'-1365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8:04.06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65 24575,'118'2'0,"130"-5"0,-237 2 0,0-2 0,0 1 0,-1-1 0,1-1 0,-1 0 0,11-6 0,36-12 0,-9 7-1365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8:08.465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21 24575,'557'0'0,"-535"-1"33,-1-1 0,28-7 0,1 1-1497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8:13.16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4 24575,'60'-1'0,"-32"-1"0,0 2 0,0 1 0,0 0 0,0 3 0,-1 0 0,54 16 0,-59-13 0,1-1 0,0 0 0,0-2 0,0 0 0,24-1 0,122-4 0,-63-2 0,-52 6 0,-2 2 0,63 14 0,-63-9 0,1-2 0,69 1 0,-82-7 0,56 9 0,-55-5 0,48 1 0,646-8 0,-682 3 0,54 10 0,-54-5 0,58 0 0,98-8-1365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8:15.828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24575,'27'1'0,"-1"2"0,30 6 0,36 4 0,485-10 0,-295-6 0,8 3-1365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8:32.63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70 24575,'5'0'0,"5"0"0,7 0 0,8 0 0,5 0 0,2 0 0,-5-5 0,-2-1 0,-1 1 0,0 0 0,0 2 0,1-4 0,0 0 0,6 1 0,1-3 0,0 0 0,-1 1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8:37.48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58 24575,'13'6'0,"1"-1"0,-1 0 0,1-1 0,0-1 0,-1 0 0,2-1 0,14 0 0,107-2 0,-69-2 0,3 1 0,122-15 0,68-11 0,-17 0 0,-151 18 0,2 3 0,106 8 0,-51 1 0,1299-3 0,-1412 2 67,58 10 0,8 1-1566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2:35:29.11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24575,'379'0'-1365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8:41.63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24575,'42'10'0,"-7"0"0,175 13 0,-149-11 0,-17-3 0,0-2 0,76 2 0,621-10-1365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8:46.86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24575,'1223'0'0,"-2077"0"0,843 1-6,0 0 1,1 1-1,-1 0 0,0 1 0,1 0 0,0 0 0,-16 8 0,-8 3-1312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9:12.129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24575,'504'0'-1365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9:15.341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24575,'45'2'0,"-1"2"0,0 3 0,46 11 0,-50-10 0,1-1 0,-1-2 0,80-2 0,-165-2 0,-297-4 0,312-1-1365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9:23.564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24575,'795'0'-1365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9:27.23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24575,'369'16'0,"-336"-13"0,19 2 0,66 15 0,-76-14 0,-1-1 0,0-2 0,1-2 0,51-4 0,4 0 0,829 3 0,-903 1 45,1 2-1,31 6 1,27 4-1544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9:32.536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24575,'64'0'0,"116"16"0,-122-9 0,1-3 0,76-5 0,58 3 0,-104 10 68,-55-6-785,54 2 1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09:57.107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24575,'33'2'0,"-1"1"0,0 2 0,42 12 0,-40-8 0,1-2 0,52 4 0,118-12-1365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0:01.05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24575,'578'0'-1365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8T23:10:04.762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30 24575,'1'-1'0,"-1"0"0,0 0 0,1-1 0,0 1 0,-1 0 0,1 0 0,0 0 0,-1 0 0,1 0 0,0 0 0,0 0 0,0 0 0,0 1 0,0-1 0,0 0 0,0 0 0,0 1 0,0-1 0,0 1 0,0-1 0,0 1 0,1-1 0,-1 1 0,0 0 0,0-1 0,1 1 0,1 0 0,41-5 0,-40 5 0,426-4 0,-219 7 0,-37-5 0,191 5 0,-340 0 0,1 1 0,45 15 0,-47-12 0,0 0 0,1-2 0,29 3 0,120-8-1365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22867-1E27-3C45-898F-0DC9197EA67B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2AB1E9-AF52-F84A-B114-2CAB502B6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212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2AB1E9-AF52-F84A-B114-2CAB502B66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7403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9144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480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510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9477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6841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014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3779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9390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794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931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2AB1E9-AF52-F84A-B114-2CAB502B66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0977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4172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85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56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7035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6494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74345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742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0591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1798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8749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975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906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2AB1E9-AF52-F84A-B114-2CAB502B66C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6341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7002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0450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5796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870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131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37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35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712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860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1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F1C8-F4E6-4FCB-8550-7107E496626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95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customXml" Target="../ink/ink6.xml"/><Relationship Id="rId2" Type="http://schemas.openxmlformats.org/officeDocument/2006/relationships/customXml" Target="../ink/ink1.xml"/><Relationship Id="rId1" Type="http://schemas.openxmlformats.org/officeDocument/2006/relationships/slideMaster" Target="../slideMasters/slideMaster3.xml"/><Relationship Id="rId6" Type="http://schemas.openxmlformats.org/officeDocument/2006/relationships/customXml" Target="../ink/ink3.xml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14.png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11.png"/><Relationship Id="rId14" Type="http://schemas.openxmlformats.org/officeDocument/2006/relationships/customXml" Target="../ink/ink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.xml"/><Relationship Id="rId3" Type="http://schemas.openxmlformats.org/officeDocument/2006/relationships/image" Target="../media/image87.png"/><Relationship Id="rId7" Type="http://schemas.openxmlformats.org/officeDocument/2006/relationships/image" Target="../media/image1010.png"/><Relationship Id="rId2" Type="http://schemas.openxmlformats.org/officeDocument/2006/relationships/customXml" Target="../ink/ink8.xml"/><Relationship Id="rId1" Type="http://schemas.openxmlformats.org/officeDocument/2006/relationships/slideMaster" Target="../slideMasters/slideMaster3.xml"/><Relationship Id="rId6" Type="http://schemas.openxmlformats.org/officeDocument/2006/relationships/customXml" Target="../ink/ink10.xml"/><Relationship Id="rId5" Type="http://schemas.openxmlformats.org/officeDocument/2006/relationships/image" Target="../media/image910.png"/><Relationship Id="rId4" Type="http://schemas.openxmlformats.org/officeDocument/2006/relationships/customXml" Target="../ink/ink9.xml"/><Relationship Id="rId9" Type="http://schemas.openxmlformats.org/officeDocument/2006/relationships/image" Target="../media/image1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0775C-09E7-AB84-F449-5BE5518DE1A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296459" y="5627951"/>
            <a:ext cx="5506761" cy="549876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2022 Census of Agriculture Data Release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BC72A5-927C-B46B-5BF6-45A708CEE561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357816" y="6147222"/>
            <a:ext cx="5445404" cy="352124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February 13, 2024 – </a:t>
            </a:r>
            <a:r>
              <a:rPr lang="en-US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EMBARGOED UNTIL INSERT DATE/TIME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1C62375-C359-6E8C-E293-BBE2C524EDAA}"/>
              </a:ext>
            </a:extLst>
          </p:cNvPr>
          <p:cNvSpPr txBox="1">
            <a:spLocks/>
          </p:cNvSpPr>
          <p:nvPr userDrawn="1"/>
        </p:nvSpPr>
        <p:spPr>
          <a:xfrm>
            <a:off x="6357816" y="6462313"/>
            <a:ext cx="3072714" cy="352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nass.usda.gov/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AgCensus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50230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D481F6D-17BE-FF43-8CCA-78AE6F2721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3855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A6DACF-055B-CD45-B275-95231DD2D2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19" y="2665840"/>
            <a:ext cx="10760765" cy="35134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EA569B-E7BF-A04C-875B-7E1EB6389E98}"/>
              </a:ext>
            </a:extLst>
          </p:cNvPr>
          <p:cNvSpPr txBox="1"/>
          <p:nvPr userDrawn="1"/>
        </p:nvSpPr>
        <p:spPr>
          <a:xfrm>
            <a:off x="7802217" y="6199838"/>
            <a:ext cx="3919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nass.usda.gov/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AgCensus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   |   </a:t>
            </a:r>
            <a:fld id="{D569BB27-7EC1-4445-B859-E0BD6CE0606C}" type="slidenum">
              <a:rPr lang="en-US" sz="1200" smtClean="0"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dirty="0"/>
          </a:p>
        </p:txBody>
      </p:sp>
      <p:pic>
        <p:nvPicPr>
          <p:cNvPr id="8" name="Picture 7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F45FA887-66C1-3846-BC2C-C4C7FBE48E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873" y="5009290"/>
            <a:ext cx="6183573" cy="24734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6E51D2-21E2-0247-BDD4-2F43E99BDC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52882" y="182951"/>
            <a:ext cx="2041454" cy="73152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12F5105-95A7-CB42-B85D-9FF8D2EA481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48133" y="2065075"/>
            <a:ext cx="10760765" cy="4585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2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11387BD-9F8B-C87A-215E-0BDCFCBA69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7664" y="236959"/>
            <a:ext cx="8143875" cy="923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104053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B4BA6D4-8313-C223-DF4C-8197DA4B13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8133" y="1219526"/>
            <a:ext cx="10761351" cy="4391750"/>
          </a:xfrm>
          <a:prstGeom prst="rect">
            <a:avLst/>
          </a:prstGeom>
        </p:spPr>
        <p:txBody>
          <a:bodyPr/>
          <a:lstStyle>
            <a:lvl1pP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62F8632-4D64-78D3-8600-E2BE93EEA1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7725" y="290513"/>
            <a:ext cx="10761663" cy="8048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lang="en-US" sz="46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6828619-4445-E81F-A3CA-D0EC7C268BFB}"/>
              </a:ext>
            </a:extLst>
          </p:cNvPr>
          <p:cNvGrpSpPr/>
          <p:nvPr/>
        </p:nvGrpSpPr>
        <p:grpSpPr>
          <a:xfrm>
            <a:off x="512640" y="5826862"/>
            <a:ext cx="1633680" cy="101520"/>
            <a:chOff x="512640" y="5826862"/>
            <a:chExt cx="1633680" cy="101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B0E6747D-1F25-44E4-2A49-9C513F44406E}"/>
                    </a:ext>
                  </a:extLst>
                </p14:cNvPr>
                <p14:cNvContentPartPr/>
                <p14:nvPr userDrawn="1"/>
              </p14:nvContentPartPr>
              <p14:xfrm>
                <a:off x="512640" y="5826862"/>
                <a:ext cx="144360" cy="3348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B0E6747D-1F25-44E4-2A49-9C513F44406E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76640" y="5791222"/>
                  <a:ext cx="2160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E192E9A7-8307-5856-6E69-04EFE81BB2D3}"/>
                    </a:ext>
                  </a:extLst>
                </p14:cNvPr>
                <p14:cNvContentPartPr/>
                <p14:nvPr userDrawn="1"/>
              </p14:nvContentPartPr>
              <p14:xfrm>
                <a:off x="540000" y="5859982"/>
                <a:ext cx="105120" cy="1116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E192E9A7-8307-5856-6E69-04EFE81BB2D3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04000" y="5824342"/>
                  <a:ext cx="17676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215AAEAA-006A-275F-D979-4DD600616FE3}"/>
                    </a:ext>
                  </a:extLst>
                </p14:cNvPr>
                <p14:cNvContentPartPr/>
                <p14:nvPr userDrawn="1"/>
              </p14:nvContentPartPr>
              <p14:xfrm>
                <a:off x="1063800" y="5859982"/>
                <a:ext cx="1023480" cy="1800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215AAEAA-006A-275F-D979-4DD600616FE3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27800" y="5823982"/>
                  <a:ext cx="109512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3A8A44A8-F181-17D9-B23F-9C9EEBC920E5}"/>
                    </a:ext>
                  </a:extLst>
                </p14:cNvPr>
                <p14:cNvContentPartPr/>
                <p14:nvPr userDrawn="1"/>
              </p14:nvContentPartPr>
              <p14:xfrm>
                <a:off x="1629000" y="5868622"/>
                <a:ext cx="378360" cy="36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3A8A44A8-F181-17D9-B23F-9C9EEBC920E5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593000" y="5832982"/>
                  <a:ext cx="450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94525E16-57D8-A19E-0455-AE0602A28ECC}"/>
                    </a:ext>
                  </a:extLst>
                </p14:cNvPr>
                <p14:cNvContentPartPr/>
                <p14:nvPr userDrawn="1"/>
              </p14:nvContentPartPr>
              <p14:xfrm>
                <a:off x="1678680" y="5909302"/>
                <a:ext cx="267840" cy="1908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94525E16-57D8-A19E-0455-AE0602A28ECC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643040" y="5873302"/>
                  <a:ext cx="33948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DEB2BE24-7A83-F4BC-9C59-41AE0654C157}"/>
                    </a:ext>
                  </a:extLst>
                </p14:cNvPr>
                <p14:cNvContentPartPr/>
                <p14:nvPr userDrawn="1"/>
              </p14:nvContentPartPr>
              <p14:xfrm>
                <a:off x="1969560" y="5909662"/>
                <a:ext cx="176760" cy="9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DEB2BE24-7A83-F4BC-9C59-41AE0654C157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933920" y="5873662"/>
                  <a:ext cx="248400" cy="81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E13C2AF5-7963-84E0-594E-75284737158C}"/>
                  </a:ext>
                </a:extLst>
              </p14:cNvPr>
              <p14:cNvContentPartPr/>
              <p14:nvPr userDrawn="1"/>
            </p14:nvContentPartPr>
            <p14:xfrm>
              <a:off x="2701440" y="5951422"/>
              <a:ext cx="416520" cy="93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E13C2AF5-7963-84E0-594E-75284737158C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665800" y="5915782"/>
                <a:ext cx="488160" cy="8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0014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E7FC1-C75B-75BD-16E5-F45FAFBE0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4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FE74DE-FC6B-321B-E93E-6EFD56FD90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E6192A-5DD8-4B81-4665-EA8D1061D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9093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FCF2A-AA09-4CBF-EC71-A32039992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FF995A-8C52-3CA8-77AA-987B9B82C0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1E0189-1BEB-CCEB-7008-507F771775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0950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2734D8-EC4D-441A-9660-D5C54A1F5BA1}"/>
              </a:ext>
            </a:extLst>
          </p:cNvPr>
          <p:cNvSpPr>
            <a:spLocks/>
          </p:cNvSpPr>
          <p:nvPr userDrawn="1"/>
        </p:nvSpPr>
        <p:spPr>
          <a:xfrm>
            <a:off x="646178" y="2120253"/>
            <a:ext cx="11555060" cy="45719"/>
          </a:xfrm>
          <a:prstGeom prst="rect">
            <a:avLst/>
          </a:prstGeom>
          <a:solidFill>
            <a:srgbClr val="0568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DD54C8E-C941-471A-8F6A-3D8908080A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6115" y="1166813"/>
            <a:ext cx="11368087" cy="8620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0">
                <a:solidFill>
                  <a:srgbClr val="4275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dirty="0"/>
              <a:t>Section Title</a:t>
            </a:r>
          </a:p>
          <a:p>
            <a:pPr lvl="1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6950" y="2487613"/>
            <a:ext cx="4860925" cy="17224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Topics</a:t>
            </a:r>
          </a:p>
        </p:txBody>
      </p:sp>
    </p:spTree>
    <p:extLst>
      <p:ext uri="{BB962C8B-B14F-4D97-AF65-F5344CB8AC3E}">
        <p14:creationId xmlns:p14="http://schemas.microsoft.com/office/powerpoint/2010/main" val="2482342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D77C0-4E34-47B3-8606-59EC4EAD0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F6BEF5-70DF-4B82-AD58-D14A3BB06E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F55BF6-B7C0-4378-AA4A-92C8E137CC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9905" y="62493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3835934-7406-4918-9312-CEAF894A91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146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E43BE-BC88-4058-8822-6E4CA5655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130" y="365125"/>
            <a:ext cx="11709070" cy="656153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3E4D2-DCF2-4164-9BAE-EBB9C322EA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130" y="1101838"/>
            <a:ext cx="5819445" cy="4894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D253B1-68FA-467F-B08E-FD6DC2E4F8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8130" y="1671854"/>
            <a:ext cx="5819445" cy="4728946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85929-26FD-4B65-BA05-D2A88ED65C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080959"/>
            <a:ext cx="5715000" cy="5103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9CD863-442F-46A3-9F2F-C7E8648ADC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683572"/>
            <a:ext cx="5715000" cy="443222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A0C054D-8534-42BF-803C-A22EDB83F0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49905" y="62493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8B1EFE8-A2EC-4AF9-B0EC-DE5C4DA809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779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F2555-DEBD-4440-9C01-5841861042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49905" y="62493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D95F43D-C05A-43B1-8627-AAB33B48D7D0}" type="slidenum">
              <a:rPr lang="en-US" smtClean="0"/>
              <a:pPr/>
              <a:t>‹#›</a:t>
            </a:fld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4B7887E-324A-1D13-703B-64F0E8EB294B}"/>
                  </a:ext>
                </a:extLst>
              </p14:cNvPr>
              <p14:cNvContentPartPr/>
              <p14:nvPr userDrawn="1"/>
            </p14:nvContentPartPr>
            <p14:xfrm>
              <a:off x="544588" y="5860547"/>
              <a:ext cx="117360" cy="54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4B7887E-324A-1D13-703B-64F0E8EB294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8588" y="5824907"/>
                <a:ext cx="189000" cy="7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4A44885-03BC-4438-0D17-2E0CE28F513B}"/>
                  </a:ext>
                </a:extLst>
              </p14:cNvPr>
              <p14:cNvContentPartPr/>
              <p14:nvPr userDrawn="1"/>
            </p14:nvContentPartPr>
            <p14:xfrm>
              <a:off x="1050388" y="5879987"/>
              <a:ext cx="13680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4A44885-03BC-4438-0D17-2E0CE28F513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4388" y="5844347"/>
                <a:ext cx="20844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63F35D9-B993-D4A5-8972-0ED47CDE178A}"/>
                  </a:ext>
                </a:extLst>
              </p14:cNvPr>
              <p14:cNvContentPartPr/>
              <p14:nvPr userDrawn="1"/>
            </p14:nvContentPartPr>
            <p14:xfrm>
              <a:off x="1410028" y="5850827"/>
              <a:ext cx="775800" cy="784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63F35D9-B993-D4A5-8972-0ED47CDE178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74388" y="5815187"/>
                <a:ext cx="847440" cy="15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488E8564-C8EE-EB8B-C766-8BD834DAB70F}"/>
                  </a:ext>
                </a:extLst>
              </p14:cNvPr>
              <p14:cNvContentPartPr/>
              <p14:nvPr userDrawn="1"/>
            </p14:nvContentPartPr>
            <p14:xfrm>
              <a:off x="2699188" y="5923907"/>
              <a:ext cx="471240" cy="39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488E8564-C8EE-EB8B-C766-8BD834DAB70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663548" y="5887907"/>
                <a:ext cx="542880" cy="11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51644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B58BC28-DB71-B73A-7BA3-067DA7A813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F7E8BE22-D1BF-1493-006D-D5C8487341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998"/>
          <a:stretch/>
        </p:blipFill>
        <p:spPr>
          <a:xfrm>
            <a:off x="0" y="4683363"/>
            <a:ext cx="12192000" cy="217463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E238390-5B97-2563-A039-3E4A45F60888}"/>
              </a:ext>
            </a:extLst>
          </p:cNvPr>
          <p:cNvSpPr/>
          <p:nvPr userDrawn="1"/>
        </p:nvSpPr>
        <p:spPr>
          <a:xfrm>
            <a:off x="-2" y="2752869"/>
            <a:ext cx="5864291" cy="80795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6B87250-4259-9B17-3E6F-55250C5F1235}"/>
              </a:ext>
            </a:extLst>
          </p:cNvPr>
          <p:cNvCxnSpPr/>
          <p:nvPr userDrawn="1"/>
        </p:nvCxnSpPr>
        <p:spPr>
          <a:xfrm>
            <a:off x="6235512" y="5721440"/>
            <a:ext cx="0" cy="101634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1" name="Picture 10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BC26054D-C9FB-BD07-5536-5AE6B19B8E2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874" y="5367072"/>
            <a:ext cx="5103338" cy="204133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9391210-01AE-466D-B3F3-F187CA35348D}"/>
              </a:ext>
            </a:extLst>
          </p:cNvPr>
          <p:cNvSpPr txBox="1"/>
          <p:nvPr userDrawn="1"/>
        </p:nvSpPr>
        <p:spPr>
          <a:xfrm>
            <a:off x="71129" y="2818290"/>
            <a:ext cx="572202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AG CENSUS COUNTS</a:t>
            </a:r>
          </a:p>
        </p:txBody>
      </p:sp>
    </p:spTree>
    <p:extLst>
      <p:ext uri="{BB962C8B-B14F-4D97-AF65-F5344CB8AC3E}">
        <p14:creationId xmlns:p14="http://schemas.microsoft.com/office/powerpoint/2010/main" val="2944180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F5AE6AA-64C9-B9D8-CB5D-679D97E2AA6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3855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E2D2D6-ABF2-BCF4-3ECE-445292B540D6}"/>
              </a:ext>
            </a:extLst>
          </p:cNvPr>
          <p:cNvSpPr txBox="1"/>
          <p:nvPr userDrawn="1"/>
        </p:nvSpPr>
        <p:spPr>
          <a:xfrm>
            <a:off x="7802217" y="6199838"/>
            <a:ext cx="3919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nass.usda.gov/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AgCensus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   |   </a:t>
            </a:r>
            <a:fld id="{D569BB27-7EC1-4445-B859-E0BD6CE0606C}" type="slidenum">
              <a:rPr lang="en-US" sz="1200" smtClean="0"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dirty="0"/>
          </a:p>
        </p:txBody>
      </p:sp>
      <p:pic>
        <p:nvPicPr>
          <p:cNvPr id="11" name="Picture 10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13EC7E96-8B9A-86D1-B0DF-C1EE65FEFA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873" y="5009290"/>
            <a:ext cx="6183573" cy="24734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CD0933C-6F96-CA66-11ED-6A67263CF59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52882" y="182951"/>
            <a:ext cx="2041454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05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460D20-1FCE-7FC0-D535-310F937EC8B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D8D723-DECE-4078-A68A-535CE06D147A}"/>
              </a:ext>
            </a:extLst>
          </p:cNvPr>
          <p:cNvSpPr txBox="1"/>
          <p:nvPr userDrawn="1"/>
        </p:nvSpPr>
        <p:spPr>
          <a:xfrm>
            <a:off x="9119615" y="6520894"/>
            <a:ext cx="30367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nass.usda.gov/</a:t>
            </a:r>
            <a:r>
              <a:rPr lang="en-US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AgCensus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 |   </a:t>
            </a:r>
            <a:fld id="{D569BB27-7EC1-4445-B859-E0BD6CE0606C}" type="slidenum">
              <a:rPr lang="en-US" sz="12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31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4" r:id="rId2"/>
    <p:sldLayoutId id="2147483678" r:id="rId3"/>
    <p:sldLayoutId id="2147483697" r:id="rId4"/>
    <p:sldLayoutId id="2147483698" r:id="rId5"/>
    <p:sldLayoutId id="2147483699" r:id="rId6"/>
    <p:sldLayoutId id="214748370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53.xml"/><Relationship Id="rId13" Type="http://schemas.openxmlformats.org/officeDocument/2006/relationships/image" Target="../media/image52.png"/><Relationship Id="rId3" Type="http://schemas.openxmlformats.org/officeDocument/2006/relationships/chart" Target="../charts/chart4.xml"/><Relationship Id="rId7" Type="http://schemas.openxmlformats.org/officeDocument/2006/relationships/image" Target="../media/image49.png"/><Relationship Id="rId12" Type="http://schemas.openxmlformats.org/officeDocument/2006/relationships/customXml" Target="../ink/ink5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52.xml"/><Relationship Id="rId11" Type="http://schemas.openxmlformats.org/officeDocument/2006/relationships/image" Target="../media/image51.png"/><Relationship Id="rId5" Type="http://schemas.openxmlformats.org/officeDocument/2006/relationships/image" Target="../media/image48.png"/><Relationship Id="rId10" Type="http://schemas.openxmlformats.org/officeDocument/2006/relationships/customXml" Target="../ink/ink54.xml"/><Relationship Id="rId4" Type="http://schemas.openxmlformats.org/officeDocument/2006/relationships/customXml" Target="../ink/ink51.xml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customXml" Target="../ink/ink60.xml"/><Relationship Id="rId18" Type="http://schemas.openxmlformats.org/officeDocument/2006/relationships/image" Target="../media/image59.png"/><Relationship Id="rId3" Type="http://schemas.openxmlformats.org/officeDocument/2006/relationships/chart" Target="../charts/chart5.xml"/><Relationship Id="rId7" Type="http://schemas.openxmlformats.org/officeDocument/2006/relationships/customXml" Target="../ink/ink57.xml"/><Relationship Id="rId12" Type="http://schemas.openxmlformats.org/officeDocument/2006/relationships/image" Target="../media/image56.png"/><Relationship Id="rId17" Type="http://schemas.openxmlformats.org/officeDocument/2006/relationships/customXml" Target="../ink/ink62.xml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11" Type="http://schemas.openxmlformats.org/officeDocument/2006/relationships/customXml" Target="../ink/ink59.xml"/><Relationship Id="rId5" Type="http://schemas.openxmlformats.org/officeDocument/2006/relationships/customXml" Target="../ink/ink56.xml"/><Relationship Id="rId15" Type="http://schemas.openxmlformats.org/officeDocument/2006/relationships/customXml" Target="../ink/ink61.xml"/><Relationship Id="rId10" Type="http://schemas.openxmlformats.org/officeDocument/2006/relationships/image" Target="../media/image55.png"/><Relationship Id="rId4" Type="http://schemas.openxmlformats.org/officeDocument/2006/relationships/chart" Target="../charts/chart6.xml"/><Relationship Id="rId9" Type="http://schemas.openxmlformats.org/officeDocument/2006/relationships/customXml" Target="../ink/ink58.xml"/><Relationship Id="rId1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customXml" Target="../ink/ink68.xml"/><Relationship Id="rId3" Type="http://schemas.openxmlformats.org/officeDocument/2006/relationships/customXml" Target="../ink/ink63.xml"/><Relationship Id="rId7" Type="http://schemas.openxmlformats.org/officeDocument/2006/relationships/customXml" Target="../ink/ink65.xml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png"/><Relationship Id="rId11" Type="http://schemas.openxmlformats.org/officeDocument/2006/relationships/customXml" Target="../ink/ink67.xml"/><Relationship Id="rId5" Type="http://schemas.openxmlformats.org/officeDocument/2006/relationships/customXml" Target="../ink/ink64.xml"/><Relationship Id="rId10" Type="http://schemas.openxmlformats.org/officeDocument/2006/relationships/image" Target="../media/image63.png"/><Relationship Id="rId4" Type="http://schemas.openxmlformats.org/officeDocument/2006/relationships/image" Target="../media/image60.png"/><Relationship Id="rId9" Type="http://schemas.openxmlformats.org/officeDocument/2006/relationships/customXml" Target="../ink/ink66.xml"/><Relationship Id="rId14" Type="http://schemas.openxmlformats.org/officeDocument/2006/relationships/image" Target="../media/image6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ustomXml" Target="../ink/ink71.xml"/><Relationship Id="rId13" Type="http://schemas.openxmlformats.org/officeDocument/2006/relationships/image" Target="../media/image70.png"/><Relationship Id="rId3" Type="http://schemas.openxmlformats.org/officeDocument/2006/relationships/chart" Target="../charts/chart7.xml"/><Relationship Id="rId7" Type="http://schemas.openxmlformats.org/officeDocument/2006/relationships/image" Target="../media/image67.png"/><Relationship Id="rId12" Type="http://schemas.openxmlformats.org/officeDocument/2006/relationships/customXml" Target="../ink/ink7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70.xml"/><Relationship Id="rId11" Type="http://schemas.openxmlformats.org/officeDocument/2006/relationships/image" Target="../media/image69.png"/><Relationship Id="rId5" Type="http://schemas.openxmlformats.org/officeDocument/2006/relationships/image" Target="../media/image66.png"/><Relationship Id="rId10" Type="http://schemas.openxmlformats.org/officeDocument/2006/relationships/customXml" Target="../ink/ink72.xml"/><Relationship Id="rId4" Type="http://schemas.openxmlformats.org/officeDocument/2006/relationships/customXml" Target="../ink/ink69.xml"/><Relationship Id="rId9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ustomXml" Target="../ink/ink75.xml"/><Relationship Id="rId13" Type="http://schemas.openxmlformats.org/officeDocument/2006/relationships/image" Target="../media/image74.png"/><Relationship Id="rId3" Type="http://schemas.openxmlformats.org/officeDocument/2006/relationships/chart" Target="../charts/chart8.xml"/><Relationship Id="rId7" Type="http://schemas.openxmlformats.org/officeDocument/2006/relationships/image" Target="../media/image71.png"/><Relationship Id="rId12" Type="http://schemas.openxmlformats.org/officeDocument/2006/relationships/customXml" Target="../ink/ink77.xml"/><Relationship Id="rId2" Type="http://schemas.openxmlformats.org/officeDocument/2006/relationships/notesSlide" Target="../notesSlides/notesSlide14.xml"/><Relationship Id="rId16" Type="http://schemas.openxmlformats.org/officeDocument/2006/relationships/chart" Target="../charts/chart10.xml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73.png"/><Relationship Id="rId5" Type="http://schemas.openxmlformats.org/officeDocument/2006/relationships/customXml" Target="../ink/ink74.xml"/><Relationship Id="rId15" Type="http://schemas.openxmlformats.org/officeDocument/2006/relationships/image" Target="../media/image75.png"/><Relationship Id="rId10" Type="http://schemas.openxmlformats.org/officeDocument/2006/relationships/customXml" Target="../ink/ink76.xml"/><Relationship Id="rId4" Type="http://schemas.openxmlformats.org/officeDocument/2006/relationships/chart" Target="../charts/chart9.xml"/><Relationship Id="rId9" Type="http://schemas.openxmlformats.org/officeDocument/2006/relationships/image" Target="../media/image72.png"/><Relationship Id="rId14" Type="http://schemas.openxmlformats.org/officeDocument/2006/relationships/customXml" Target="../ink/ink7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customXml" Target="../ink/ink83.xml"/><Relationship Id="rId3" Type="http://schemas.openxmlformats.org/officeDocument/2006/relationships/image" Target="../media/image38.png"/><Relationship Id="rId7" Type="http://schemas.openxmlformats.org/officeDocument/2006/relationships/customXml" Target="../ink/ink80.xml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7.png"/><Relationship Id="rId11" Type="http://schemas.openxmlformats.org/officeDocument/2006/relationships/customXml" Target="../ink/ink82.xml"/><Relationship Id="rId10" Type="http://schemas.openxmlformats.org/officeDocument/2006/relationships/image" Target="../media/image79.png"/><Relationship Id="rId4" Type="http://schemas.openxmlformats.org/officeDocument/2006/relationships/customXml" Target="../ink/ink79.xml"/><Relationship Id="rId9" Type="http://schemas.openxmlformats.org/officeDocument/2006/relationships/customXml" Target="../ink/ink81.xml"/><Relationship Id="rId14" Type="http://schemas.openxmlformats.org/officeDocument/2006/relationships/image" Target="../media/image8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ustomXml" Target="../ink/ink85.xml"/><Relationship Id="rId13" Type="http://schemas.openxmlformats.org/officeDocument/2006/relationships/image" Target="../media/image85.png"/><Relationship Id="rId3" Type="http://schemas.openxmlformats.org/officeDocument/2006/relationships/image" Target="../media/image39.png"/><Relationship Id="rId7" Type="http://schemas.openxmlformats.org/officeDocument/2006/relationships/image" Target="../media/image82.png"/><Relationship Id="rId12" Type="http://schemas.openxmlformats.org/officeDocument/2006/relationships/customXml" Target="../ink/ink8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84.png"/><Relationship Id="rId5" Type="http://schemas.openxmlformats.org/officeDocument/2006/relationships/customXml" Target="../ink/ink84.xml"/><Relationship Id="rId10" Type="http://schemas.openxmlformats.org/officeDocument/2006/relationships/customXml" Target="../ink/ink86.xml"/><Relationship Id="rId4" Type="http://schemas.openxmlformats.org/officeDocument/2006/relationships/image" Target="../media/image40.svg"/><Relationship Id="rId9" Type="http://schemas.openxmlformats.org/officeDocument/2006/relationships/image" Target="../media/image8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ustomXml" Target="../ink/ink90.xml"/><Relationship Id="rId13" Type="http://schemas.openxmlformats.org/officeDocument/2006/relationships/image" Target="../media/image41.png"/><Relationship Id="rId3" Type="http://schemas.openxmlformats.org/officeDocument/2006/relationships/customXml" Target="../ink/ink88.xml"/><Relationship Id="rId7" Type="http://schemas.openxmlformats.org/officeDocument/2006/relationships/image" Target="../media/image90.png"/><Relationship Id="rId12" Type="http://schemas.openxmlformats.org/officeDocument/2006/relationships/chart" Target="../charts/chart1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89.xml"/><Relationship Id="rId11" Type="http://schemas.openxmlformats.org/officeDocument/2006/relationships/image" Target="../media/image92.png"/><Relationship Id="rId5" Type="http://schemas.openxmlformats.org/officeDocument/2006/relationships/image" Target="../media/image89.png"/><Relationship Id="rId10" Type="http://schemas.openxmlformats.org/officeDocument/2006/relationships/customXml" Target="../ink/ink91.xml"/><Relationship Id="rId9" Type="http://schemas.openxmlformats.org/officeDocument/2006/relationships/image" Target="../media/image9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customXml" Target="../ink/ink96.xml"/><Relationship Id="rId3" Type="http://schemas.openxmlformats.org/officeDocument/2006/relationships/chart" Target="../charts/chart12.xml"/><Relationship Id="rId7" Type="http://schemas.openxmlformats.org/officeDocument/2006/relationships/customXml" Target="../ink/ink93.xml"/><Relationship Id="rId12" Type="http://schemas.openxmlformats.org/officeDocument/2006/relationships/image" Target="../media/image9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3.png"/><Relationship Id="rId11" Type="http://schemas.openxmlformats.org/officeDocument/2006/relationships/customXml" Target="../ink/ink95.xml"/><Relationship Id="rId10" Type="http://schemas.openxmlformats.org/officeDocument/2006/relationships/image" Target="../media/image95.png"/><Relationship Id="rId4" Type="http://schemas.openxmlformats.org/officeDocument/2006/relationships/customXml" Target="../ink/ink92.xml"/><Relationship Id="rId9" Type="http://schemas.openxmlformats.org/officeDocument/2006/relationships/customXml" Target="../ink/ink94.xml"/><Relationship Id="rId14" Type="http://schemas.openxmlformats.org/officeDocument/2006/relationships/image" Target="../media/image9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customXml" Target="../ink/ink101.xml"/><Relationship Id="rId3" Type="http://schemas.openxmlformats.org/officeDocument/2006/relationships/chart" Target="../charts/chart13.xml"/><Relationship Id="rId7" Type="http://schemas.openxmlformats.org/officeDocument/2006/relationships/customXml" Target="../ink/ink98.xml"/><Relationship Id="rId12" Type="http://schemas.openxmlformats.org/officeDocument/2006/relationships/image" Target="../media/image10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8.png"/><Relationship Id="rId11" Type="http://schemas.openxmlformats.org/officeDocument/2006/relationships/customXml" Target="../ink/ink100.xml"/><Relationship Id="rId10" Type="http://schemas.openxmlformats.org/officeDocument/2006/relationships/image" Target="../media/image100.png"/><Relationship Id="rId4" Type="http://schemas.openxmlformats.org/officeDocument/2006/relationships/customXml" Target="../ink/ink97.xml"/><Relationship Id="rId9" Type="http://schemas.openxmlformats.org/officeDocument/2006/relationships/customXml" Target="../ink/ink99.xml"/><Relationship Id="rId14" Type="http://schemas.openxmlformats.org/officeDocument/2006/relationships/image" Target="../media/image10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0.png"/><Relationship Id="rId13" Type="http://schemas.openxmlformats.org/officeDocument/2006/relationships/customXml" Target="../ink/ink17.xml"/><Relationship Id="rId3" Type="http://schemas.openxmlformats.org/officeDocument/2006/relationships/customXml" Target="../ink/ink12.xml"/><Relationship Id="rId7" Type="http://schemas.openxmlformats.org/officeDocument/2006/relationships/customXml" Target="../ink/ink14.xml"/><Relationship Id="rId12" Type="http://schemas.openxmlformats.org/officeDocument/2006/relationships/image" Target="../media/image1880.png"/><Relationship Id="rId17" Type="http://schemas.openxmlformats.org/officeDocument/2006/relationships/hyperlink" Target="http://www.nass.usda.gov/AgCensus" TargetMode="Externa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0.png"/><Relationship Id="rId11" Type="http://schemas.openxmlformats.org/officeDocument/2006/relationships/customXml" Target="../ink/ink16.xml"/><Relationship Id="rId5" Type="http://schemas.openxmlformats.org/officeDocument/2006/relationships/customXml" Target="../ink/ink13.xml"/><Relationship Id="rId15" Type="http://schemas.openxmlformats.org/officeDocument/2006/relationships/customXml" Target="../ink/ink18.xml"/><Relationship Id="rId10" Type="http://schemas.openxmlformats.org/officeDocument/2006/relationships/image" Target="../media/image1870.png"/><Relationship Id="rId4" Type="http://schemas.openxmlformats.org/officeDocument/2006/relationships/image" Target="../media/image1840.png"/><Relationship Id="rId9" Type="http://schemas.openxmlformats.org/officeDocument/2006/relationships/customXml" Target="../ink/ink15.xml"/><Relationship Id="rId14" Type="http://schemas.openxmlformats.org/officeDocument/2006/relationships/image" Target="../media/image189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customXml" Target="../ink/ink107.xml"/><Relationship Id="rId3" Type="http://schemas.openxmlformats.org/officeDocument/2006/relationships/customXml" Target="../ink/ink102.xml"/><Relationship Id="rId7" Type="http://schemas.openxmlformats.org/officeDocument/2006/relationships/customXml" Target="../ink/ink104.xml"/><Relationship Id="rId12" Type="http://schemas.openxmlformats.org/officeDocument/2006/relationships/image" Target="../media/image10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4.png"/><Relationship Id="rId11" Type="http://schemas.openxmlformats.org/officeDocument/2006/relationships/customXml" Target="../ink/ink106.xml"/><Relationship Id="rId5" Type="http://schemas.openxmlformats.org/officeDocument/2006/relationships/customXml" Target="../ink/ink103.xml"/><Relationship Id="rId15" Type="http://schemas.openxmlformats.org/officeDocument/2006/relationships/chart" Target="../charts/chart14.xml"/><Relationship Id="rId10" Type="http://schemas.openxmlformats.org/officeDocument/2006/relationships/image" Target="../media/image106.png"/><Relationship Id="rId4" Type="http://schemas.openxmlformats.org/officeDocument/2006/relationships/image" Target="../media/image103.png"/><Relationship Id="rId9" Type="http://schemas.openxmlformats.org/officeDocument/2006/relationships/customXml" Target="../ink/ink105.xml"/><Relationship Id="rId14" Type="http://schemas.openxmlformats.org/officeDocument/2006/relationships/image" Target="../media/image10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customXml" Target="../ink/ink108.xml"/><Relationship Id="rId7" Type="http://schemas.openxmlformats.org/officeDocument/2006/relationships/customXml" Target="../ink/ink1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customXml" Target="../ink/ink109.xml"/><Relationship Id="rId10" Type="http://schemas.openxmlformats.org/officeDocument/2006/relationships/image" Target="../media/image112.png"/><Relationship Id="rId4" Type="http://schemas.openxmlformats.org/officeDocument/2006/relationships/image" Target="../media/image109.png"/><Relationship Id="rId9" Type="http://schemas.openxmlformats.org/officeDocument/2006/relationships/customXml" Target="../ink/ink11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3.xml"/><Relationship Id="rId13" Type="http://schemas.openxmlformats.org/officeDocument/2006/relationships/image" Target="../media/image118.png"/><Relationship Id="rId18" Type="http://schemas.openxmlformats.org/officeDocument/2006/relationships/customXml" Target="../ink/ink118.xml"/><Relationship Id="rId3" Type="http://schemas.openxmlformats.org/officeDocument/2006/relationships/customXml" Target="../ink/ink112.xml"/><Relationship Id="rId21" Type="http://schemas.openxmlformats.org/officeDocument/2006/relationships/image" Target="../media/image43.svg"/><Relationship Id="rId7" Type="http://schemas.openxmlformats.org/officeDocument/2006/relationships/image" Target="../media/image115.png"/><Relationship Id="rId12" Type="http://schemas.openxmlformats.org/officeDocument/2006/relationships/customXml" Target="../ink/ink115.xml"/><Relationship Id="rId17" Type="http://schemas.openxmlformats.org/officeDocument/2006/relationships/image" Target="../media/image120.png"/><Relationship Id="rId2" Type="http://schemas.openxmlformats.org/officeDocument/2006/relationships/notesSlide" Target="../notesSlides/notesSlide23.xml"/><Relationship Id="rId16" Type="http://schemas.openxmlformats.org/officeDocument/2006/relationships/customXml" Target="../ink/ink117.xml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117.png"/><Relationship Id="rId15" Type="http://schemas.openxmlformats.org/officeDocument/2006/relationships/image" Target="../media/image119.png"/><Relationship Id="rId10" Type="http://schemas.openxmlformats.org/officeDocument/2006/relationships/customXml" Target="../ink/ink114.xml"/><Relationship Id="rId19" Type="http://schemas.openxmlformats.org/officeDocument/2006/relationships/image" Target="../media/image121.png"/><Relationship Id="rId9" Type="http://schemas.openxmlformats.org/officeDocument/2006/relationships/image" Target="../media/image116.png"/><Relationship Id="rId14" Type="http://schemas.openxmlformats.org/officeDocument/2006/relationships/customXml" Target="../ink/ink116.xml"/><Relationship Id="rId22" Type="http://schemas.openxmlformats.org/officeDocument/2006/relationships/chart" Target="../charts/chart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customXml" Target="../ink/ink124.xml"/><Relationship Id="rId3" Type="http://schemas.openxmlformats.org/officeDocument/2006/relationships/customXml" Target="../ink/ink119.xml"/><Relationship Id="rId7" Type="http://schemas.openxmlformats.org/officeDocument/2006/relationships/customXml" Target="../ink/ink121.xml"/><Relationship Id="rId12" Type="http://schemas.openxmlformats.org/officeDocument/2006/relationships/image" Target="../media/image1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3.png"/><Relationship Id="rId11" Type="http://schemas.openxmlformats.org/officeDocument/2006/relationships/customXml" Target="../ink/ink123.xml"/><Relationship Id="rId5" Type="http://schemas.openxmlformats.org/officeDocument/2006/relationships/customXml" Target="../ink/ink120.xml"/><Relationship Id="rId10" Type="http://schemas.openxmlformats.org/officeDocument/2006/relationships/image" Target="../media/image125.png"/><Relationship Id="rId4" Type="http://schemas.openxmlformats.org/officeDocument/2006/relationships/image" Target="../media/image122.png"/><Relationship Id="rId9" Type="http://schemas.openxmlformats.org/officeDocument/2006/relationships/customXml" Target="../ink/ink122.xml"/><Relationship Id="rId14" Type="http://schemas.openxmlformats.org/officeDocument/2006/relationships/image" Target="../media/image1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7.xml"/><Relationship Id="rId13" Type="http://schemas.openxmlformats.org/officeDocument/2006/relationships/image" Target="../media/image155.png"/><Relationship Id="rId3" Type="http://schemas.openxmlformats.org/officeDocument/2006/relationships/chart" Target="../charts/chart17.xml"/><Relationship Id="rId7" Type="http://schemas.openxmlformats.org/officeDocument/2006/relationships/image" Target="../media/image152.png"/><Relationship Id="rId12" Type="http://schemas.openxmlformats.org/officeDocument/2006/relationships/customXml" Target="../ink/ink129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customXml" Target="../ink/ink126.xml"/><Relationship Id="rId11" Type="http://schemas.openxmlformats.org/officeDocument/2006/relationships/image" Target="../media/image154.png"/><Relationship Id="rId5" Type="http://schemas.openxmlformats.org/officeDocument/2006/relationships/image" Target="../media/image151.png"/><Relationship Id="rId10" Type="http://schemas.openxmlformats.org/officeDocument/2006/relationships/customXml" Target="../ink/ink128.xml"/><Relationship Id="rId4" Type="http://schemas.openxmlformats.org/officeDocument/2006/relationships/customXml" Target="../ink/ink125.xml"/><Relationship Id="rId9" Type="http://schemas.openxmlformats.org/officeDocument/2006/relationships/image" Target="../media/image15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ustomXml" Target="../ink/ink131.xml"/><Relationship Id="rId13" Type="http://schemas.openxmlformats.org/officeDocument/2006/relationships/image" Target="../media/image1181.png"/><Relationship Id="rId18" Type="http://schemas.openxmlformats.org/officeDocument/2006/relationships/customXml" Target="../ink/ink136.xml"/><Relationship Id="rId3" Type="http://schemas.openxmlformats.org/officeDocument/2006/relationships/customXml" Target="../ink/ink130.xml"/><Relationship Id="rId21" Type="http://schemas.openxmlformats.org/officeDocument/2006/relationships/image" Target="../media/image45.svg"/><Relationship Id="rId7" Type="http://schemas.openxmlformats.org/officeDocument/2006/relationships/image" Target="../media/image1151.png"/><Relationship Id="rId12" Type="http://schemas.openxmlformats.org/officeDocument/2006/relationships/customXml" Target="../ink/ink133.xml"/><Relationship Id="rId17" Type="http://schemas.openxmlformats.org/officeDocument/2006/relationships/image" Target="../media/image1201.png"/><Relationship Id="rId2" Type="http://schemas.openxmlformats.org/officeDocument/2006/relationships/notesSlide" Target="../notesSlides/notesSlide26.xml"/><Relationship Id="rId16" Type="http://schemas.openxmlformats.org/officeDocument/2006/relationships/customXml" Target="../ink/ink135.xml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1171.png"/><Relationship Id="rId15" Type="http://schemas.openxmlformats.org/officeDocument/2006/relationships/image" Target="../media/image1191.png"/><Relationship Id="rId10" Type="http://schemas.openxmlformats.org/officeDocument/2006/relationships/customXml" Target="../ink/ink132.xml"/><Relationship Id="rId19" Type="http://schemas.openxmlformats.org/officeDocument/2006/relationships/image" Target="../media/image1211.png"/><Relationship Id="rId9" Type="http://schemas.openxmlformats.org/officeDocument/2006/relationships/image" Target="../media/image1161.png"/><Relationship Id="rId14" Type="http://schemas.openxmlformats.org/officeDocument/2006/relationships/customXml" Target="../ink/ink13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39.xml"/><Relationship Id="rId13" Type="http://schemas.openxmlformats.org/officeDocument/2006/relationships/image" Target="../media/image170.png"/><Relationship Id="rId18" Type="http://schemas.openxmlformats.org/officeDocument/2006/relationships/customXml" Target="../ink/ink144.xml"/><Relationship Id="rId3" Type="http://schemas.openxmlformats.org/officeDocument/2006/relationships/customXml" Target="../ink/ink137.xml"/><Relationship Id="rId7" Type="http://schemas.openxmlformats.org/officeDocument/2006/relationships/image" Target="../media/image490.png"/><Relationship Id="rId12" Type="http://schemas.openxmlformats.org/officeDocument/2006/relationships/customXml" Target="../ink/ink141.xml"/><Relationship Id="rId17" Type="http://schemas.openxmlformats.org/officeDocument/2006/relationships/image" Target="../media/image172.png"/><Relationship Id="rId2" Type="http://schemas.openxmlformats.org/officeDocument/2006/relationships/notesSlide" Target="../notesSlides/notesSlide27.xml"/><Relationship Id="rId16" Type="http://schemas.openxmlformats.org/officeDocument/2006/relationships/customXml" Target="../ink/ink143.xml"/><Relationship Id="rId20" Type="http://schemas.openxmlformats.org/officeDocument/2006/relationships/chart" Target="../charts/chart18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138.xml"/><Relationship Id="rId11" Type="http://schemas.openxmlformats.org/officeDocument/2006/relationships/image" Target="../media/image169.png"/><Relationship Id="rId5" Type="http://schemas.openxmlformats.org/officeDocument/2006/relationships/image" Target="../media/image167.png"/><Relationship Id="rId15" Type="http://schemas.openxmlformats.org/officeDocument/2006/relationships/image" Target="../media/image171.png"/><Relationship Id="rId10" Type="http://schemas.openxmlformats.org/officeDocument/2006/relationships/customXml" Target="../ink/ink140.xml"/><Relationship Id="rId19" Type="http://schemas.openxmlformats.org/officeDocument/2006/relationships/image" Target="../media/image173.png"/><Relationship Id="rId9" Type="http://schemas.openxmlformats.org/officeDocument/2006/relationships/image" Target="../media/image168.png"/><Relationship Id="rId14" Type="http://schemas.openxmlformats.org/officeDocument/2006/relationships/customXml" Target="../ink/ink14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46.xml"/><Relationship Id="rId13" Type="http://schemas.openxmlformats.org/officeDocument/2006/relationships/image" Target="../media/image1181.png"/><Relationship Id="rId18" Type="http://schemas.openxmlformats.org/officeDocument/2006/relationships/customXml" Target="../ink/ink151.xml"/><Relationship Id="rId3" Type="http://schemas.openxmlformats.org/officeDocument/2006/relationships/customXml" Target="../ink/ink145.xml"/><Relationship Id="rId21" Type="http://schemas.openxmlformats.org/officeDocument/2006/relationships/image" Target="../media/image47.svg"/><Relationship Id="rId7" Type="http://schemas.openxmlformats.org/officeDocument/2006/relationships/image" Target="../media/image1151.png"/><Relationship Id="rId12" Type="http://schemas.openxmlformats.org/officeDocument/2006/relationships/customXml" Target="../ink/ink148.xml"/><Relationship Id="rId17" Type="http://schemas.openxmlformats.org/officeDocument/2006/relationships/image" Target="../media/image1201.png"/><Relationship Id="rId2" Type="http://schemas.openxmlformats.org/officeDocument/2006/relationships/notesSlide" Target="../notesSlides/notesSlide28.xml"/><Relationship Id="rId16" Type="http://schemas.openxmlformats.org/officeDocument/2006/relationships/customXml" Target="../ink/ink150.xml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1171.png"/><Relationship Id="rId15" Type="http://schemas.openxmlformats.org/officeDocument/2006/relationships/image" Target="../media/image1191.png"/><Relationship Id="rId10" Type="http://schemas.openxmlformats.org/officeDocument/2006/relationships/customXml" Target="../ink/ink147.xml"/><Relationship Id="rId19" Type="http://schemas.openxmlformats.org/officeDocument/2006/relationships/image" Target="../media/image1211.png"/><Relationship Id="rId9" Type="http://schemas.openxmlformats.org/officeDocument/2006/relationships/image" Target="../media/image1161.png"/><Relationship Id="rId14" Type="http://schemas.openxmlformats.org/officeDocument/2006/relationships/customXml" Target="../ink/ink14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53.xml"/><Relationship Id="rId13" Type="http://schemas.openxmlformats.org/officeDocument/2006/relationships/image" Target="../media/image1180.png"/><Relationship Id="rId18" Type="http://schemas.openxmlformats.org/officeDocument/2006/relationships/customXml" Target="../ink/ink158.xml"/><Relationship Id="rId3" Type="http://schemas.openxmlformats.org/officeDocument/2006/relationships/image" Target="../media/image76.png"/><Relationship Id="rId7" Type="http://schemas.openxmlformats.org/officeDocument/2006/relationships/image" Target="../media/image1150.png"/><Relationship Id="rId12" Type="http://schemas.openxmlformats.org/officeDocument/2006/relationships/customXml" Target="../ink/ink155.xml"/><Relationship Id="rId17" Type="http://schemas.openxmlformats.org/officeDocument/2006/relationships/image" Target="../media/image1200.png"/><Relationship Id="rId2" Type="http://schemas.openxmlformats.org/officeDocument/2006/relationships/notesSlide" Target="../notesSlides/notesSlide29.xml"/><Relationship Id="rId16" Type="http://schemas.openxmlformats.org/officeDocument/2006/relationships/customXml" Target="../ink/ink157.xml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1170.png"/><Relationship Id="rId5" Type="http://schemas.openxmlformats.org/officeDocument/2006/relationships/customXml" Target="../ink/ink152.xml"/><Relationship Id="rId15" Type="http://schemas.openxmlformats.org/officeDocument/2006/relationships/image" Target="../media/image1190.png"/><Relationship Id="rId10" Type="http://schemas.openxmlformats.org/officeDocument/2006/relationships/customXml" Target="../ink/ink154.xml"/><Relationship Id="rId19" Type="http://schemas.openxmlformats.org/officeDocument/2006/relationships/image" Target="../media/image1210.png"/><Relationship Id="rId4" Type="http://schemas.openxmlformats.org/officeDocument/2006/relationships/image" Target="../media/image77.svg"/><Relationship Id="rId9" Type="http://schemas.openxmlformats.org/officeDocument/2006/relationships/image" Target="../media/image1160.png"/><Relationship Id="rId14" Type="http://schemas.openxmlformats.org/officeDocument/2006/relationships/customXml" Target="../ink/ink15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customXml" Target="../ink/ink19.xml"/><Relationship Id="rId7" Type="http://schemas.openxmlformats.org/officeDocument/2006/relationships/customXml" Target="../ink/ink2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4.png"/><Relationship Id="rId5" Type="http://schemas.openxmlformats.org/officeDocument/2006/relationships/customXml" Target="../ink/ink20.xml"/><Relationship Id="rId10" Type="http://schemas.openxmlformats.org/officeDocument/2006/relationships/image" Target="../media/image15.png"/><Relationship Id="rId4" Type="http://schemas.openxmlformats.org/officeDocument/2006/relationships/image" Target="../media/image128.png"/><Relationship Id="rId9" Type="http://schemas.openxmlformats.org/officeDocument/2006/relationships/customXml" Target="../ink/ink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ustomXml" Target="../ink/ink161.xml"/><Relationship Id="rId13" Type="http://schemas.openxmlformats.org/officeDocument/2006/relationships/image" Target="../media/image1381.png"/><Relationship Id="rId18" Type="http://schemas.openxmlformats.org/officeDocument/2006/relationships/customXml" Target="../ink/ink166.xml"/><Relationship Id="rId3" Type="http://schemas.openxmlformats.org/officeDocument/2006/relationships/customXml" Target="../ink/ink159.xml"/><Relationship Id="rId7" Type="http://schemas.openxmlformats.org/officeDocument/2006/relationships/image" Target="../media/image1351.png"/><Relationship Id="rId12" Type="http://schemas.openxmlformats.org/officeDocument/2006/relationships/customXml" Target="../ink/ink163.xml"/><Relationship Id="rId17" Type="http://schemas.openxmlformats.org/officeDocument/2006/relationships/image" Target="../media/image140.png"/><Relationship Id="rId2" Type="http://schemas.openxmlformats.org/officeDocument/2006/relationships/notesSlide" Target="../notesSlides/notesSlide31.xml"/><Relationship Id="rId16" Type="http://schemas.openxmlformats.org/officeDocument/2006/relationships/customXml" Target="../ink/ink165.xml"/><Relationship Id="rId20" Type="http://schemas.openxmlformats.org/officeDocument/2006/relationships/chart" Target="../charts/chart19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160.xml"/><Relationship Id="rId11" Type="http://schemas.openxmlformats.org/officeDocument/2006/relationships/image" Target="../media/image137.png"/><Relationship Id="rId5" Type="http://schemas.openxmlformats.org/officeDocument/2006/relationships/image" Target="../media/image1331.png"/><Relationship Id="rId15" Type="http://schemas.openxmlformats.org/officeDocument/2006/relationships/image" Target="../media/image1391.png"/><Relationship Id="rId10" Type="http://schemas.openxmlformats.org/officeDocument/2006/relationships/customXml" Target="../ink/ink162.xml"/><Relationship Id="rId19" Type="http://schemas.openxmlformats.org/officeDocument/2006/relationships/image" Target="../media/image1411.png"/><Relationship Id="rId9" Type="http://schemas.openxmlformats.org/officeDocument/2006/relationships/image" Target="../media/image1361.png"/><Relationship Id="rId14" Type="http://schemas.openxmlformats.org/officeDocument/2006/relationships/customXml" Target="../ink/ink16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68.xml"/><Relationship Id="rId13" Type="http://schemas.openxmlformats.org/officeDocument/2006/relationships/image" Target="../media/image1181.png"/><Relationship Id="rId18" Type="http://schemas.openxmlformats.org/officeDocument/2006/relationships/customXml" Target="../ink/ink173.xml"/><Relationship Id="rId3" Type="http://schemas.openxmlformats.org/officeDocument/2006/relationships/customXml" Target="../ink/ink167.xml"/><Relationship Id="rId21" Type="http://schemas.openxmlformats.org/officeDocument/2006/relationships/image" Target="../media/image89.svg"/><Relationship Id="rId7" Type="http://schemas.openxmlformats.org/officeDocument/2006/relationships/image" Target="../media/image1151.png"/><Relationship Id="rId12" Type="http://schemas.openxmlformats.org/officeDocument/2006/relationships/customXml" Target="../ink/ink170.xml"/><Relationship Id="rId17" Type="http://schemas.openxmlformats.org/officeDocument/2006/relationships/image" Target="../media/image1201.png"/><Relationship Id="rId2" Type="http://schemas.openxmlformats.org/officeDocument/2006/relationships/notesSlide" Target="../notesSlides/notesSlide32.xml"/><Relationship Id="rId16" Type="http://schemas.openxmlformats.org/officeDocument/2006/relationships/customXml" Target="../ink/ink172.xml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1171.png"/><Relationship Id="rId15" Type="http://schemas.openxmlformats.org/officeDocument/2006/relationships/image" Target="../media/image1191.png"/><Relationship Id="rId10" Type="http://schemas.openxmlformats.org/officeDocument/2006/relationships/customXml" Target="../ink/ink169.xml"/><Relationship Id="rId19" Type="http://schemas.openxmlformats.org/officeDocument/2006/relationships/image" Target="../media/image1211.png"/><Relationship Id="rId9" Type="http://schemas.openxmlformats.org/officeDocument/2006/relationships/image" Target="../media/image1161.png"/><Relationship Id="rId14" Type="http://schemas.openxmlformats.org/officeDocument/2006/relationships/customXml" Target="../ink/ink17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customXml" Target="../ink/ink175.xml"/><Relationship Id="rId13" Type="http://schemas.openxmlformats.org/officeDocument/2006/relationships/image" Target="../media/image1181.png"/><Relationship Id="rId18" Type="http://schemas.openxmlformats.org/officeDocument/2006/relationships/customXml" Target="../ink/ink180.xml"/><Relationship Id="rId3" Type="http://schemas.openxmlformats.org/officeDocument/2006/relationships/customXml" Target="../ink/ink174.xml"/><Relationship Id="rId21" Type="http://schemas.openxmlformats.org/officeDocument/2006/relationships/image" Target="../media/image114.svg"/><Relationship Id="rId7" Type="http://schemas.openxmlformats.org/officeDocument/2006/relationships/image" Target="../media/image1151.png"/><Relationship Id="rId12" Type="http://schemas.openxmlformats.org/officeDocument/2006/relationships/customXml" Target="../ink/ink177.xml"/><Relationship Id="rId17" Type="http://schemas.openxmlformats.org/officeDocument/2006/relationships/image" Target="../media/image1201.png"/><Relationship Id="rId2" Type="http://schemas.openxmlformats.org/officeDocument/2006/relationships/notesSlide" Target="../notesSlides/notesSlide33.xml"/><Relationship Id="rId16" Type="http://schemas.openxmlformats.org/officeDocument/2006/relationships/customXml" Target="../ink/ink179.xml"/><Relationship Id="rId20" Type="http://schemas.openxmlformats.org/officeDocument/2006/relationships/image" Target="../media/image113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1171.png"/><Relationship Id="rId15" Type="http://schemas.openxmlformats.org/officeDocument/2006/relationships/image" Target="../media/image1191.png"/><Relationship Id="rId10" Type="http://schemas.openxmlformats.org/officeDocument/2006/relationships/customXml" Target="../ink/ink176.xml"/><Relationship Id="rId19" Type="http://schemas.openxmlformats.org/officeDocument/2006/relationships/image" Target="../media/image1211.png"/><Relationship Id="rId9" Type="http://schemas.openxmlformats.org/officeDocument/2006/relationships/image" Target="../media/image1161.png"/><Relationship Id="rId14" Type="http://schemas.openxmlformats.org/officeDocument/2006/relationships/customXml" Target="../ink/ink178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3" Type="http://schemas.openxmlformats.org/officeDocument/2006/relationships/customXml" Target="../ink/ink181.xml"/><Relationship Id="rId7" Type="http://schemas.openxmlformats.org/officeDocument/2006/relationships/customXml" Target="../ink/ink183.xml"/><Relationship Id="rId12" Type="http://schemas.openxmlformats.org/officeDocument/2006/relationships/image" Target="../media/image19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5.png"/><Relationship Id="rId11" Type="http://schemas.openxmlformats.org/officeDocument/2006/relationships/customXml" Target="../ink/ink185.xml"/><Relationship Id="rId5" Type="http://schemas.openxmlformats.org/officeDocument/2006/relationships/customXml" Target="../ink/ink182.xml"/><Relationship Id="rId10" Type="http://schemas.openxmlformats.org/officeDocument/2006/relationships/image" Target="../media/image197.png"/><Relationship Id="rId4" Type="http://schemas.openxmlformats.org/officeDocument/2006/relationships/image" Target="../media/image194.png"/><Relationship Id="rId9" Type="http://schemas.openxmlformats.org/officeDocument/2006/relationships/customXml" Target="../ink/ink18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customXml" Target="../ink/ink188.xml"/><Relationship Id="rId13" Type="http://schemas.openxmlformats.org/officeDocument/2006/relationships/image" Target="../media/image202.png"/><Relationship Id="rId3" Type="http://schemas.openxmlformats.org/officeDocument/2006/relationships/customXml" Target="../ink/ink186.xml"/><Relationship Id="rId7" Type="http://schemas.openxmlformats.org/officeDocument/2006/relationships/image" Target="../media/image200.png"/><Relationship Id="rId12" Type="http://schemas.openxmlformats.org/officeDocument/2006/relationships/customXml" Target="../ink/ink190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Relationship Id="rId6" Type="http://schemas.openxmlformats.org/officeDocument/2006/relationships/customXml" Target="../ink/ink187.xml"/><Relationship Id="rId11" Type="http://schemas.openxmlformats.org/officeDocument/2006/relationships/image" Target="../media/image201.png"/><Relationship Id="rId5" Type="http://schemas.openxmlformats.org/officeDocument/2006/relationships/image" Target="../media/image199.png"/><Relationship Id="rId10" Type="http://schemas.openxmlformats.org/officeDocument/2006/relationships/customXml" Target="../ink/ink189.xml"/><Relationship Id="rId9" Type="http://schemas.openxmlformats.org/officeDocument/2006/relationships/image" Target="../media/image930.png"/><Relationship Id="rId14" Type="http://schemas.openxmlformats.org/officeDocument/2006/relationships/image" Target="../media/image1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25.xml"/><Relationship Id="rId3" Type="http://schemas.openxmlformats.org/officeDocument/2006/relationships/customXml" Target="../ink/ink23.xm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4.xml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customXml" Target="../ink/ink26.xml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28.xml"/><Relationship Id="rId13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1.png"/><Relationship Id="rId12" Type="http://schemas.openxmlformats.org/officeDocument/2006/relationships/customXml" Target="../ink/ink3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23.png"/><Relationship Id="rId5" Type="http://schemas.openxmlformats.org/officeDocument/2006/relationships/customXml" Target="../ink/ink27.xml"/><Relationship Id="rId15" Type="http://schemas.openxmlformats.org/officeDocument/2006/relationships/image" Target="../media/image25.png"/><Relationship Id="rId10" Type="http://schemas.openxmlformats.org/officeDocument/2006/relationships/customXml" Target="../ink/ink29.xml"/><Relationship Id="rId4" Type="http://schemas.openxmlformats.org/officeDocument/2006/relationships/chart" Target="../charts/chart1.xml"/><Relationship Id="rId9" Type="http://schemas.openxmlformats.org/officeDocument/2006/relationships/image" Target="../media/image22.png"/><Relationship Id="rId14" Type="http://schemas.openxmlformats.org/officeDocument/2006/relationships/customXml" Target="../ink/ink3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34.xml"/><Relationship Id="rId3" Type="http://schemas.openxmlformats.org/officeDocument/2006/relationships/customXml" Target="../ink/ink32.xml"/><Relationship Id="rId7" Type="http://schemas.openxmlformats.org/officeDocument/2006/relationships/image" Target="../media/image2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customXml" Target="../ink/ink33.xml"/><Relationship Id="rId11" Type="http://schemas.openxmlformats.org/officeDocument/2006/relationships/image" Target="../media/image240.png"/><Relationship Id="rId5" Type="http://schemas.openxmlformats.org/officeDocument/2006/relationships/image" Target="../media/image210.png"/><Relationship Id="rId10" Type="http://schemas.openxmlformats.org/officeDocument/2006/relationships/customXml" Target="../ink/ink35.xml"/><Relationship Id="rId9" Type="http://schemas.openxmlformats.org/officeDocument/2006/relationships/image" Target="../media/image2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37.xml"/><Relationship Id="rId13" Type="http://schemas.openxmlformats.org/officeDocument/2006/relationships/image" Target="../media/image28.png"/><Relationship Id="rId3" Type="http://schemas.openxmlformats.org/officeDocument/2006/relationships/chart" Target="../charts/chart2.xml"/><Relationship Id="rId7" Type="http://schemas.openxmlformats.org/officeDocument/2006/relationships/image" Target="../media/image250.png"/><Relationship Id="rId12" Type="http://schemas.openxmlformats.org/officeDocument/2006/relationships/customXml" Target="../ink/ink3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27.png"/><Relationship Id="rId5" Type="http://schemas.openxmlformats.org/officeDocument/2006/relationships/customXml" Target="../ink/ink36.xml"/><Relationship Id="rId10" Type="http://schemas.openxmlformats.org/officeDocument/2006/relationships/customXml" Target="../ink/ink38.xml"/><Relationship Id="rId4" Type="http://schemas.openxmlformats.org/officeDocument/2006/relationships/chart" Target="../charts/chart3.xml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41.xml"/><Relationship Id="rId13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00.png"/><Relationship Id="rId12" Type="http://schemas.openxmlformats.org/officeDocument/2006/relationships/customXml" Target="../ink/ink43.xml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6" Type="http://schemas.openxmlformats.org/officeDocument/2006/relationships/customXml" Target="../ink/ink45.xml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32.png"/><Relationship Id="rId5" Type="http://schemas.openxmlformats.org/officeDocument/2006/relationships/customXml" Target="../ink/ink40.xml"/><Relationship Id="rId15" Type="http://schemas.openxmlformats.org/officeDocument/2006/relationships/image" Target="../media/image34.png"/><Relationship Id="rId10" Type="http://schemas.openxmlformats.org/officeDocument/2006/relationships/customXml" Target="../ink/ink42.xml"/><Relationship Id="rId4" Type="http://schemas.openxmlformats.org/officeDocument/2006/relationships/image" Target="../media/image30.svg"/><Relationship Id="rId9" Type="http://schemas.openxmlformats.org/officeDocument/2006/relationships/image" Target="../media/image31.png"/><Relationship Id="rId14" Type="http://schemas.openxmlformats.org/officeDocument/2006/relationships/customXml" Target="../ink/ink4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0.png"/><Relationship Id="rId13" Type="http://schemas.openxmlformats.org/officeDocument/2006/relationships/customXml" Target="../ink/ink50.xml"/><Relationship Id="rId3" Type="http://schemas.openxmlformats.org/officeDocument/2006/relationships/image" Target="../media/image36.png"/><Relationship Id="rId7" Type="http://schemas.openxmlformats.org/officeDocument/2006/relationships/customXml" Target="../ink/ink47.xml"/><Relationship Id="rId12" Type="http://schemas.openxmlformats.org/officeDocument/2006/relationships/image" Target="../media/image39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0.png"/><Relationship Id="rId11" Type="http://schemas.openxmlformats.org/officeDocument/2006/relationships/customXml" Target="../ink/ink49.xml"/><Relationship Id="rId5" Type="http://schemas.openxmlformats.org/officeDocument/2006/relationships/customXml" Target="../ink/ink46.xml"/><Relationship Id="rId10" Type="http://schemas.openxmlformats.org/officeDocument/2006/relationships/image" Target="../media/image380.png"/><Relationship Id="rId4" Type="http://schemas.openxmlformats.org/officeDocument/2006/relationships/image" Target="../media/image37.svg"/><Relationship Id="rId9" Type="http://schemas.openxmlformats.org/officeDocument/2006/relationships/customXml" Target="../ink/ink48.xml"/><Relationship Id="rId1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E3F7951-6B37-6E56-0BC0-236F9F619F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4C50B88-31D4-184B-814D-D533F9E4165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998"/>
          <a:stretch/>
        </p:blipFill>
        <p:spPr>
          <a:xfrm>
            <a:off x="0" y="4683363"/>
            <a:ext cx="12192000" cy="217463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5589A68-8839-DA4E-A320-D8726421AB18}"/>
              </a:ext>
            </a:extLst>
          </p:cNvPr>
          <p:cNvSpPr/>
          <p:nvPr/>
        </p:nvSpPr>
        <p:spPr>
          <a:xfrm>
            <a:off x="-2" y="2752869"/>
            <a:ext cx="5864291" cy="80795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B70A3B-6591-1C45-9E1B-47B551F2DE7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296459" y="5627951"/>
            <a:ext cx="5506761" cy="549876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2022 Census of Agriculture Data Release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BB8874-F6BA-A846-8CA8-CBC69375B7E1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357816" y="6147222"/>
            <a:ext cx="5445404" cy="352124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February 13, 2024 </a:t>
            </a:r>
            <a:endParaRPr lang="en-US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1A2388C-D886-EF4D-8130-B86BE2C78E4E}"/>
              </a:ext>
            </a:extLst>
          </p:cNvPr>
          <p:cNvCxnSpPr/>
          <p:nvPr/>
        </p:nvCxnSpPr>
        <p:spPr>
          <a:xfrm>
            <a:off x="6235512" y="5721440"/>
            <a:ext cx="0" cy="1016343"/>
          </a:xfrm>
          <a:prstGeom prst="line">
            <a:avLst/>
          </a:prstGeom>
          <a:ln w="9525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Subtitle 2">
            <a:extLst>
              <a:ext uri="{FF2B5EF4-FFF2-40B4-BE49-F238E27FC236}">
                <a16:creationId xmlns:a16="http://schemas.microsoft.com/office/drawing/2014/main" id="{23A02839-4D81-274A-B344-BF67A143B552}"/>
              </a:ext>
            </a:extLst>
          </p:cNvPr>
          <p:cNvSpPr txBox="1">
            <a:spLocks/>
          </p:cNvSpPr>
          <p:nvPr/>
        </p:nvSpPr>
        <p:spPr>
          <a:xfrm>
            <a:off x="6357816" y="6462313"/>
            <a:ext cx="3072714" cy="352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nass.usda.gov/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AgCensus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20" name="Picture 19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908B3C36-ED9C-C541-8AE0-B210455821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874" y="5367072"/>
            <a:ext cx="5103338" cy="204133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44ADB5D-2DCB-F540-87D1-15D92DD873EB}"/>
              </a:ext>
            </a:extLst>
          </p:cNvPr>
          <p:cNvSpPr txBox="1"/>
          <p:nvPr/>
        </p:nvSpPr>
        <p:spPr>
          <a:xfrm>
            <a:off x="71129" y="2818290"/>
            <a:ext cx="572202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AG CENSUS COUNTS</a:t>
            </a:r>
          </a:p>
        </p:txBody>
      </p:sp>
    </p:spTree>
    <p:extLst>
      <p:ext uri="{BB962C8B-B14F-4D97-AF65-F5344CB8AC3E}">
        <p14:creationId xmlns:p14="http://schemas.microsoft.com/office/powerpoint/2010/main" val="1038146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12">
            <a:extLst>
              <a:ext uri="{FF2B5EF4-FFF2-40B4-BE49-F238E27FC236}">
                <a16:creationId xmlns:a16="http://schemas.microsoft.com/office/drawing/2014/main" id="{B17971E8-B430-4886-8FC7-A2E33D820B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869447"/>
              </p:ext>
            </p:extLst>
          </p:nvPr>
        </p:nvGraphicFramePr>
        <p:xfrm>
          <a:off x="173736" y="210312"/>
          <a:ext cx="11658600" cy="576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2880" y="365760"/>
            <a:ext cx="11713464" cy="132588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Number of Farms, by Size Class, 2017 and 2022 </a:t>
            </a:r>
            <a:r>
              <a:rPr lang="en-US" sz="2200" dirty="0">
                <a:latin typeface="Arial Narrow" panose="020B0606020202030204" pitchFamily="34" charset="0"/>
              </a:rPr>
              <a:t>(</a:t>
            </a:r>
            <a:r>
              <a:rPr lang="en-US" sz="2200" i="1" dirty="0">
                <a:latin typeface="Arial Narrow" panose="020B0606020202030204" pitchFamily="34" charset="0"/>
              </a:rPr>
              <a:t>thousands</a:t>
            </a:r>
            <a:r>
              <a:rPr lang="en-US" sz="2200" dirty="0">
                <a:latin typeface="Arial Narrow" panose="020B0606020202030204" pitchFamily="34" charset="0"/>
              </a:rPr>
              <a:t>)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05646FD-14C0-3C5F-28D0-F3F7411E231C}"/>
                  </a:ext>
                </a:extLst>
              </p14:cNvPr>
              <p14:cNvContentPartPr/>
              <p14:nvPr/>
            </p14:nvContentPartPr>
            <p14:xfrm>
              <a:off x="495045" y="5771340"/>
              <a:ext cx="210240" cy="295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05646FD-14C0-3C5F-28D0-F3F7411E231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9045" y="5735700"/>
                <a:ext cx="28188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9CE37AA-D2F2-2CE1-2F67-F7994381A253}"/>
                  </a:ext>
                </a:extLst>
              </p14:cNvPr>
              <p14:cNvContentPartPr/>
              <p14:nvPr/>
            </p14:nvContentPartPr>
            <p14:xfrm>
              <a:off x="561645" y="5867460"/>
              <a:ext cx="13464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9CE37AA-D2F2-2CE1-2F67-F7994381A2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5645" y="5831460"/>
                <a:ext cx="20628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5D558BC-48DA-BC04-9925-736A38E8CBBC}"/>
                  </a:ext>
                </a:extLst>
              </p14:cNvPr>
              <p14:cNvContentPartPr/>
              <p14:nvPr/>
            </p14:nvContentPartPr>
            <p14:xfrm>
              <a:off x="1047645" y="5886540"/>
              <a:ext cx="1227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5D558BC-48DA-BC04-9925-736A38E8CBB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11645" y="5850540"/>
                <a:ext cx="1944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7F4A4100-9D7B-B7B7-1630-707316F0E99B}"/>
                  </a:ext>
                </a:extLst>
              </p14:cNvPr>
              <p14:cNvContentPartPr/>
              <p14:nvPr/>
            </p14:nvContentPartPr>
            <p14:xfrm>
              <a:off x="1428525" y="5866020"/>
              <a:ext cx="728280" cy="302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7F4A4100-9D7B-B7B7-1630-707316F0E99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92525" y="5830380"/>
                <a:ext cx="79992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2E58BBE-7CF6-B3CD-D9B4-584ACA2D5BB8}"/>
                  </a:ext>
                </a:extLst>
              </p14:cNvPr>
              <p14:cNvContentPartPr/>
              <p14:nvPr/>
            </p14:nvContentPartPr>
            <p14:xfrm>
              <a:off x="2695365" y="5942340"/>
              <a:ext cx="298800" cy="306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2E58BBE-7CF6-B3CD-D9B4-584ACA2D5BB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659365" y="5906700"/>
                <a:ext cx="370440" cy="10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853136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ntent Placeholder 20">
            <a:extLst>
              <a:ext uri="{FF2B5EF4-FFF2-40B4-BE49-F238E27FC236}">
                <a16:creationId xmlns:a16="http://schemas.microsoft.com/office/drawing/2014/main" id="{5141F58A-4646-4FAC-BEBE-1BA2DB91DF2E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627824162"/>
              </p:ext>
            </p:extLst>
          </p:nvPr>
        </p:nvGraphicFramePr>
        <p:xfrm>
          <a:off x="6172200" y="1143000"/>
          <a:ext cx="5824728" cy="4800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D123AF6-79FB-4295-A472-CF5CDFCA0084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28859961"/>
              </p:ext>
            </p:extLst>
          </p:nvPr>
        </p:nvGraphicFramePr>
        <p:xfrm>
          <a:off x="177800" y="1143000"/>
          <a:ext cx="5819775" cy="4729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2880" y="365760"/>
            <a:ext cx="11661569" cy="656153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Farms and Land in Farms, by Size Class, 2022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82880" y="740664"/>
            <a:ext cx="5736318" cy="503897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Number of Farms </a:t>
            </a:r>
            <a:r>
              <a:rPr lang="en-US" b="0" i="1" dirty="0">
                <a:latin typeface="Arial Narrow" panose="020B0606020202030204" pitchFamily="34" charset="0"/>
              </a:rPr>
              <a:t>(thousands)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6171499" y="740664"/>
            <a:ext cx="5750626" cy="503897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Land in Farms </a:t>
            </a:r>
            <a:r>
              <a:rPr lang="en-US" b="0" dirty="0">
                <a:latin typeface="Arial Narrow" panose="020B0606020202030204" pitchFamily="34" charset="0"/>
              </a:rPr>
              <a:t>(</a:t>
            </a:r>
            <a:r>
              <a:rPr lang="en-US" b="0" i="1" dirty="0">
                <a:latin typeface="Arial Narrow" panose="020B0606020202030204" pitchFamily="34" charset="0"/>
              </a:rPr>
              <a:t>million acres)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97228" y="2434323"/>
            <a:ext cx="2382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U.S. Farms = 1,900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8F6F8A-C48C-E2BB-3E3A-C6B63C939332}"/>
              </a:ext>
            </a:extLst>
          </p:cNvPr>
          <p:cNvSpPr txBox="1"/>
          <p:nvPr/>
        </p:nvSpPr>
        <p:spPr>
          <a:xfrm>
            <a:off x="9242900" y="3749140"/>
            <a:ext cx="2094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U.S. Land = 880.1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073AB52-793E-42A6-2C76-88AEBB679E13}"/>
                  </a:ext>
                </a:extLst>
              </p14:cNvPr>
              <p14:cNvContentPartPr/>
              <p14:nvPr/>
            </p14:nvContentPartPr>
            <p14:xfrm>
              <a:off x="533205" y="5790420"/>
              <a:ext cx="144000" cy="486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073AB52-793E-42A6-2C76-88AEBB679E1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7205" y="5754420"/>
                <a:ext cx="21564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46EBAD3A-5F04-0A43-3E88-F8328659968B}"/>
                  </a:ext>
                </a:extLst>
              </p14:cNvPr>
              <p14:cNvContentPartPr/>
              <p14:nvPr/>
            </p14:nvContentPartPr>
            <p14:xfrm>
              <a:off x="533205" y="5857740"/>
              <a:ext cx="15300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46EBAD3A-5F04-0A43-3E88-F8328659968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7205" y="5821740"/>
                <a:ext cx="224640" cy="72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Group 14">
            <a:extLst>
              <a:ext uri="{FF2B5EF4-FFF2-40B4-BE49-F238E27FC236}">
                <a16:creationId xmlns:a16="http://schemas.microsoft.com/office/drawing/2014/main" id="{660DC7CE-33C6-4FA9-9BF7-A1D43A995AEA}"/>
              </a:ext>
            </a:extLst>
          </p:cNvPr>
          <p:cNvGrpSpPr/>
          <p:nvPr/>
        </p:nvGrpSpPr>
        <p:grpSpPr>
          <a:xfrm>
            <a:off x="1018845" y="5885820"/>
            <a:ext cx="1202760" cy="29880"/>
            <a:chOff x="1018845" y="5885820"/>
            <a:chExt cx="1202760" cy="29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55AAD63E-97EF-933C-BEE9-3AEE2D3B7326}"/>
                    </a:ext>
                  </a:extLst>
                </p14:cNvPr>
                <p14:cNvContentPartPr/>
                <p14:nvPr/>
              </p14:nvContentPartPr>
              <p14:xfrm>
                <a:off x="1018845" y="5895900"/>
                <a:ext cx="191160" cy="100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55AAD63E-97EF-933C-BEE9-3AEE2D3B7326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82845" y="5859900"/>
                  <a:ext cx="26280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7FC4E113-0D70-FB67-9877-F49470DDAE50}"/>
                    </a:ext>
                  </a:extLst>
                </p14:cNvPr>
                <p14:cNvContentPartPr/>
                <p14:nvPr/>
              </p14:nvContentPartPr>
              <p14:xfrm>
                <a:off x="1342845" y="5885820"/>
                <a:ext cx="878760" cy="298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7FC4E113-0D70-FB67-9877-F49470DDAE50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306845" y="5849820"/>
                  <a:ext cx="950400" cy="101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B160C83A-EB28-8A07-D93F-8C5C49A90255}"/>
                  </a:ext>
                </a:extLst>
              </p14:cNvPr>
              <p14:cNvContentPartPr/>
              <p14:nvPr/>
            </p14:nvContentPartPr>
            <p14:xfrm>
              <a:off x="2685645" y="5943060"/>
              <a:ext cx="515160" cy="2952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B160C83A-EB28-8A07-D93F-8C5C49A9025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649645" y="5907420"/>
                <a:ext cx="58680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54627DAD-6C33-7A4B-FD73-B4C4833C633A}"/>
                  </a:ext>
                </a:extLst>
              </p14:cNvPr>
              <p14:cNvContentPartPr/>
              <p14:nvPr/>
            </p14:nvContentPartPr>
            <p14:xfrm>
              <a:off x="780885" y="4505220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54627DAD-6C33-7A4B-FD73-B4C4833C633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44885" y="4469220"/>
                <a:ext cx="72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2080F639-35CE-CD96-963D-D00180E78DFE}"/>
                  </a:ext>
                </a:extLst>
              </p14:cNvPr>
              <p14:cNvContentPartPr/>
              <p14:nvPr/>
            </p14:nvContentPartPr>
            <p14:xfrm>
              <a:off x="596565" y="4419540"/>
              <a:ext cx="360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2080F639-35CE-CD96-963D-D00180E78DFE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60565" y="4383540"/>
                <a:ext cx="75240" cy="7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43898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Economics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996950" y="2487613"/>
            <a:ext cx="6354345" cy="1722437"/>
          </a:xfrm>
        </p:spPr>
        <p:txBody>
          <a:bodyPr/>
          <a:lstStyle/>
          <a:p>
            <a:r>
              <a:rPr lang="en-US" dirty="0"/>
              <a:t>Total Value of Agricultural Production</a:t>
            </a:r>
          </a:p>
          <a:p>
            <a:r>
              <a:rPr lang="en-US" dirty="0"/>
              <a:t>Crop and Livestock Sales</a:t>
            </a:r>
          </a:p>
          <a:p>
            <a:r>
              <a:rPr lang="en-US" dirty="0"/>
              <a:t>Farm Income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4C45501-468C-2475-CF37-AB3C7CBDDC4D}"/>
                  </a:ext>
                </a:extLst>
              </p14:cNvPr>
              <p14:cNvContentPartPr/>
              <p14:nvPr/>
            </p14:nvContentPartPr>
            <p14:xfrm>
              <a:off x="523485" y="5788980"/>
              <a:ext cx="266040" cy="496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4C45501-468C-2475-CF37-AB3C7CBDDC4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7485" y="5753340"/>
                <a:ext cx="337680" cy="12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ACFC4CE-3A2E-481D-E5DE-ACBEABA99EEC}"/>
                  </a:ext>
                </a:extLst>
              </p14:cNvPr>
              <p14:cNvContentPartPr/>
              <p14:nvPr/>
            </p14:nvContentPartPr>
            <p14:xfrm>
              <a:off x="542565" y="5828580"/>
              <a:ext cx="257760" cy="208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ACFC4CE-3A2E-481D-E5DE-ACBEABA99EE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6565" y="5792580"/>
                <a:ext cx="329400" cy="92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0" name="Group 9">
            <a:extLst>
              <a:ext uri="{FF2B5EF4-FFF2-40B4-BE49-F238E27FC236}">
                <a16:creationId xmlns:a16="http://schemas.microsoft.com/office/drawing/2014/main" id="{034E8BC1-D4CF-CBF3-887A-8F2A9EC29C54}"/>
              </a:ext>
            </a:extLst>
          </p:cNvPr>
          <p:cNvGrpSpPr/>
          <p:nvPr/>
        </p:nvGrpSpPr>
        <p:grpSpPr>
          <a:xfrm>
            <a:off x="1028565" y="5771340"/>
            <a:ext cx="1099800" cy="117000"/>
            <a:chOff x="1028565" y="5771340"/>
            <a:chExt cx="1099800" cy="117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782FAEC2-5F45-FEF1-C388-269D2BFA6F66}"/>
                    </a:ext>
                  </a:extLst>
                </p14:cNvPr>
                <p14:cNvContentPartPr/>
                <p14:nvPr/>
              </p14:nvContentPartPr>
              <p14:xfrm>
                <a:off x="1028565" y="5837940"/>
                <a:ext cx="362880" cy="3024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782FAEC2-5F45-FEF1-C388-269D2BFA6F6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92565" y="5801940"/>
                  <a:ext cx="43452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A80B1067-B0E0-B310-0309-B1BAF523ED00}"/>
                    </a:ext>
                  </a:extLst>
                </p14:cNvPr>
                <p14:cNvContentPartPr/>
                <p14:nvPr/>
              </p14:nvContentPartPr>
              <p14:xfrm>
                <a:off x="1447605" y="5771340"/>
                <a:ext cx="658800" cy="111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A80B1067-B0E0-B310-0309-B1BAF523ED00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411605" y="5735340"/>
                  <a:ext cx="73044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66C3E9AF-E165-BA46-52DD-DF4A918FAD58}"/>
                    </a:ext>
                  </a:extLst>
                </p14:cNvPr>
                <p14:cNvContentPartPr/>
                <p14:nvPr/>
              </p14:nvContentPartPr>
              <p14:xfrm>
                <a:off x="1400085" y="5857740"/>
                <a:ext cx="728280" cy="3060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66C3E9AF-E165-BA46-52DD-DF4A918FAD5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364085" y="5821740"/>
                  <a:ext cx="799920" cy="102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62A6EC83-A719-BD39-29CF-4BF4FEE07DF1}"/>
                  </a:ext>
                </a:extLst>
              </p14:cNvPr>
              <p14:cNvContentPartPr/>
              <p14:nvPr/>
            </p14:nvContentPartPr>
            <p14:xfrm>
              <a:off x="2704725" y="5953140"/>
              <a:ext cx="46800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62A6EC83-A719-BD39-29CF-4BF4FEE07DF1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668725" y="5917140"/>
                <a:ext cx="539640" cy="7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11646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92862A4B-9858-4DA0-8091-608416696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870895"/>
              </p:ext>
            </p:extLst>
          </p:nvPr>
        </p:nvGraphicFramePr>
        <p:xfrm>
          <a:off x="265215" y="646084"/>
          <a:ext cx="11513859" cy="5565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215" y="294012"/>
            <a:ext cx="11661569" cy="658368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Number of Farms, by Sales Class, 2017 and 2022 </a:t>
            </a:r>
            <a:r>
              <a:rPr lang="en-US" sz="2200" i="1" dirty="0">
                <a:latin typeface="Arial Narrow" panose="020B0606020202030204" pitchFamily="34" charset="0"/>
              </a:rPr>
              <a:t>(thousands)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5A484F03-3EDB-1A6A-EC34-71E093443640}"/>
                  </a:ext>
                </a:extLst>
              </p14:cNvPr>
              <p14:cNvContentPartPr/>
              <p14:nvPr/>
            </p14:nvContentPartPr>
            <p14:xfrm>
              <a:off x="504405" y="5838660"/>
              <a:ext cx="158400" cy="295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5A484F03-3EDB-1A6A-EC34-71E09344364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8405" y="5802660"/>
                <a:ext cx="23004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8BD28D3-8A25-1BDF-E996-B0251F079384}"/>
                  </a:ext>
                </a:extLst>
              </p14:cNvPr>
              <p14:cNvContentPartPr/>
              <p14:nvPr/>
            </p14:nvContentPartPr>
            <p14:xfrm>
              <a:off x="1018845" y="5867460"/>
              <a:ext cx="181800" cy="198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8BD28D3-8A25-1BDF-E996-B0251F07938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82845" y="5831460"/>
                <a:ext cx="253440" cy="91440"/>
              </a:xfrm>
              <a:prstGeom prst="rect">
                <a:avLst/>
              </a:prstGeom>
            </p:spPr>
          </p:pic>
        </mc:Fallback>
      </mc:AlternateContent>
      <p:grpSp>
        <p:nvGrpSpPr>
          <p:cNvPr id="8" name="Group 7">
            <a:extLst>
              <a:ext uri="{FF2B5EF4-FFF2-40B4-BE49-F238E27FC236}">
                <a16:creationId xmlns:a16="http://schemas.microsoft.com/office/drawing/2014/main" id="{1AB0C119-B725-BFEE-CE7D-32084CE3910A}"/>
              </a:ext>
            </a:extLst>
          </p:cNvPr>
          <p:cNvGrpSpPr/>
          <p:nvPr/>
        </p:nvGrpSpPr>
        <p:grpSpPr>
          <a:xfrm>
            <a:off x="1381005" y="5838660"/>
            <a:ext cx="760320" cy="66960"/>
            <a:chOff x="1381005" y="5838660"/>
            <a:chExt cx="760320" cy="66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6B6B7F04-9EC5-1E60-4605-844E2CC9BECC}"/>
                    </a:ext>
                  </a:extLst>
                </p14:cNvPr>
                <p14:cNvContentPartPr/>
                <p14:nvPr/>
              </p14:nvContentPartPr>
              <p14:xfrm>
                <a:off x="1381005" y="5838660"/>
                <a:ext cx="760320" cy="4860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6B6B7F04-9EC5-1E60-4605-844E2CC9BECC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345005" y="5802660"/>
                  <a:ext cx="83196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A935EB5E-E694-309C-D44A-CDAC9007B132}"/>
                    </a:ext>
                  </a:extLst>
                </p14:cNvPr>
                <p14:cNvContentPartPr/>
                <p14:nvPr/>
              </p14:nvContentPartPr>
              <p14:xfrm>
                <a:off x="1685565" y="5905260"/>
                <a:ext cx="362520" cy="3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A935EB5E-E694-309C-D44A-CDAC9007B132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649565" y="5869260"/>
                  <a:ext cx="434160" cy="72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954D2D59-F66B-35A4-5C09-5396CDA81299}"/>
                  </a:ext>
                </a:extLst>
              </p14:cNvPr>
              <p14:cNvContentPartPr/>
              <p14:nvPr/>
            </p14:nvContentPartPr>
            <p14:xfrm>
              <a:off x="2665845" y="5943420"/>
              <a:ext cx="531720" cy="302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954D2D59-F66B-35A4-5C09-5396CDA8129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630205" y="5907420"/>
                <a:ext cx="603360" cy="10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6393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C3C5A3ED-A78F-438E-A8D3-024E17F91E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6732701"/>
              </p:ext>
            </p:extLst>
          </p:nvPr>
        </p:nvGraphicFramePr>
        <p:xfrm>
          <a:off x="5815088" y="1341157"/>
          <a:ext cx="6376912" cy="4707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EDD0AF53-7015-4666-A04C-263836AAE0ED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173737" y="1143000"/>
          <a:ext cx="5338454" cy="4882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2880" y="365125"/>
            <a:ext cx="11661569" cy="656153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Farms and Value of Production, by Sales Class, 2022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82880" y="740664"/>
            <a:ext cx="5736318" cy="503897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Number of Farms </a:t>
            </a:r>
            <a:r>
              <a:rPr lang="en-US" b="0" i="1" dirty="0">
                <a:latin typeface="Arial Narrow" panose="020B0606020202030204" pitchFamily="34" charset="0"/>
              </a:rPr>
              <a:t>(thousands)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5943600" y="914400"/>
            <a:ext cx="5750626" cy="330161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Value of Production </a:t>
            </a:r>
            <a:r>
              <a:rPr lang="en-US" b="0" i="1" dirty="0">
                <a:latin typeface="Arial Narrow" panose="020B0606020202030204" pitchFamily="34" charset="0"/>
              </a:rPr>
              <a:t>($ billions)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8F6F8A-C48C-E2BB-3E3A-C6B63C939332}"/>
              </a:ext>
            </a:extLst>
          </p:cNvPr>
          <p:cNvSpPr txBox="1"/>
          <p:nvPr/>
        </p:nvSpPr>
        <p:spPr>
          <a:xfrm>
            <a:off x="9242900" y="3749140"/>
            <a:ext cx="2094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U.S. Value = 543.1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D414A4F-53AC-F863-FE3D-5FEBC2047622}"/>
                  </a:ext>
                </a:extLst>
              </p14:cNvPr>
              <p14:cNvContentPartPr/>
              <p14:nvPr/>
            </p14:nvContentPartPr>
            <p14:xfrm>
              <a:off x="571365" y="5849460"/>
              <a:ext cx="153720" cy="187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D414A4F-53AC-F863-FE3D-5FEBC204762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5365" y="5813460"/>
                <a:ext cx="225360" cy="9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997F181-356C-EBE9-89D4-D8E979C5EA1A}"/>
                  </a:ext>
                </a:extLst>
              </p14:cNvPr>
              <p14:cNvContentPartPr/>
              <p14:nvPr/>
            </p14:nvContentPartPr>
            <p14:xfrm>
              <a:off x="1018845" y="5875740"/>
              <a:ext cx="295920" cy="201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997F181-356C-EBE9-89D4-D8E979C5EA1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82845" y="5840100"/>
                <a:ext cx="36756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FAC99AC-F433-4D7F-FE24-6A6BF706C0D0}"/>
                  </a:ext>
                </a:extLst>
              </p14:cNvPr>
              <p14:cNvContentPartPr/>
              <p14:nvPr/>
            </p14:nvContentPartPr>
            <p14:xfrm>
              <a:off x="1400085" y="5886540"/>
              <a:ext cx="850680" cy="169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FAC99AC-F433-4D7F-FE24-6A6BF706C0D0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64085" y="5850540"/>
                <a:ext cx="922320" cy="88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2CB67163-F5D7-AACF-BAED-03960DE66262}"/>
              </a:ext>
            </a:extLst>
          </p:cNvPr>
          <p:cNvGrpSpPr/>
          <p:nvPr/>
        </p:nvGrpSpPr>
        <p:grpSpPr>
          <a:xfrm>
            <a:off x="2659725" y="5914260"/>
            <a:ext cx="464760" cy="48600"/>
            <a:chOff x="2659725" y="5914260"/>
            <a:chExt cx="464760" cy="48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7DABB92F-A2B1-465A-507D-871CC16602AD}"/>
                    </a:ext>
                  </a:extLst>
                </p14:cNvPr>
                <p14:cNvContentPartPr/>
                <p14:nvPr/>
              </p14:nvContentPartPr>
              <p14:xfrm>
                <a:off x="2659725" y="5914260"/>
                <a:ext cx="428400" cy="291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7DABB92F-A2B1-465A-507D-871CC16602AD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623725" y="5878620"/>
                  <a:ext cx="5000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22CF5272-9A6F-027D-8786-152EB6FD58E0}"/>
                    </a:ext>
                  </a:extLst>
                </p14:cNvPr>
                <p14:cNvContentPartPr/>
                <p14:nvPr/>
              </p14:nvContentPartPr>
              <p14:xfrm>
                <a:off x="2752605" y="5945220"/>
                <a:ext cx="371880" cy="1764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22CF5272-9A6F-027D-8786-152EB6FD58E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716605" y="5909220"/>
                  <a:ext cx="443520" cy="89280"/>
                </a:xfrm>
                <a:prstGeom prst="rect">
                  <a:avLst/>
                </a:prstGeom>
              </p:spPr>
            </p:pic>
          </mc:Fallback>
        </mc:AlternateContent>
      </p:grp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D218DBC0-FB96-48D3-9055-0690709956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7130242"/>
              </p:ext>
            </p:extLst>
          </p:nvPr>
        </p:nvGraphicFramePr>
        <p:xfrm>
          <a:off x="318897" y="1341157"/>
          <a:ext cx="4791076" cy="4532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297228" y="2521110"/>
            <a:ext cx="2382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U.S. Farms = 1,900</a:t>
            </a:r>
          </a:p>
        </p:txBody>
      </p:sp>
    </p:spTree>
    <p:extLst>
      <p:ext uri="{BB962C8B-B14F-4D97-AF65-F5344CB8AC3E}">
        <p14:creationId xmlns:p14="http://schemas.microsoft.com/office/powerpoint/2010/main" val="3076295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map of the united states&#10;&#10;Description automatically generated">
            <a:extLst>
              <a:ext uri="{FF2B5EF4-FFF2-40B4-BE49-F238E27FC236}">
                <a16:creationId xmlns:a16="http://schemas.microsoft.com/office/drawing/2014/main" id="{533C6F0A-A533-5A99-3EB6-90FF58723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36582" y="1031888"/>
            <a:ext cx="8936524" cy="49647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125"/>
            <a:ext cx="11709070" cy="475488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Total Value of Agricultural Production, 2022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26948" y="777240"/>
            <a:ext cx="7036068" cy="446322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As a Percent of U.S. Total</a:t>
            </a:r>
            <a:endParaRPr lang="en-US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282396"/>
              </p:ext>
            </p:extLst>
          </p:nvPr>
        </p:nvGraphicFramePr>
        <p:xfrm>
          <a:off x="7390799" y="1051565"/>
          <a:ext cx="4517455" cy="5060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1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1685">
                <a:tc>
                  <a:txBody>
                    <a:bodyPr/>
                    <a:lstStyle/>
                    <a:p>
                      <a:r>
                        <a:rPr lang="en-US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 10 States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TVP </a:t>
                      </a:r>
                      <a:r>
                        <a:rPr lang="en-US" sz="1800" b="0" i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($ billions)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California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59.0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Iowa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43.9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Texas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32.2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Nebraska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29.4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Minnesota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28.5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Illinois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26.4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Kansas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24.0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Carolina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18.7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Indiana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18.0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Wisconsin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16.7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62189" y="5265343"/>
            <a:ext cx="21455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U.S. = $543.1 billion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5F3670A-31EF-336A-BC87-7E3D1FB6D140}"/>
                  </a:ext>
                </a:extLst>
              </p14:cNvPr>
              <p14:cNvContentPartPr/>
              <p14:nvPr/>
            </p14:nvContentPartPr>
            <p14:xfrm>
              <a:off x="504405" y="5857740"/>
              <a:ext cx="24840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5F3670A-31EF-336A-BC87-7E3D1FB6D14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8405" y="5821740"/>
                <a:ext cx="320040" cy="72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67BA3D6C-957F-D3D6-2749-4AA6ABFB7120}"/>
              </a:ext>
            </a:extLst>
          </p:cNvPr>
          <p:cNvGrpSpPr/>
          <p:nvPr/>
        </p:nvGrpSpPr>
        <p:grpSpPr>
          <a:xfrm>
            <a:off x="980685" y="5838660"/>
            <a:ext cx="1238760" cy="96120"/>
            <a:chOff x="980685" y="5838660"/>
            <a:chExt cx="1238760" cy="96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969435E8-AD2D-E172-87D8-5504601A6797}"/>
                    </a:ext>
                  </a:extLst>
                </p14:cNvPr>
                <p14:cNvContentPartPr/>
                <p14:nvPr/>
              </p14:nvContentPartPr>
              <p14:xfrm>
                <a:off x="980685" y="5867460"/>
                <a:ext cx="330480" cy="1008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969435E8-AD2D-E172-87D8-5504601A679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44685" y="5831460"/>
                  <a:ext cx="4021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C54B8406-8AC5-8B26-4F16-A413113BF33F}"/>
                    </a:ext>
                  </a:extLst>
                </p14:cNvPr>
                <p14:cNvContentPartPr/>
                <p14:nvPr/>
              </p14:nvContentPartPr>
              <p14:xfrm>
                <a:off x="1390365" y="5838660"/>
                <a:ext cx="829080" cy="4860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C54B8406-8AC5-8B26-4F16-A413113BF33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354365" y="5802660"/>
                  <a:ext cx="90072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E1B92997-7F7E-90CA-B1A5-095FFD12AA01}"/>
                    </a:ext>
                  </a:extLst>
                </p14:cNvPr>
                <p14:cNvContentPartPr/>
                <p14:nvPr/>
              </p14:nvContentPartPr>
              <p14:xfrm>
                <a:off x="1742805" y="5904900"/>
                <a:ext cx="267480" cy="2988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E1B92997-7F7E-90CA-B1A5-095FFD12AA0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706805" y="5868900"/>
                  <a:ext cx="339120" cy="101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124FF995-7F0C-84D4-3C19-7220E209EABE}"/>
                  </a:ext>
                </a:extLst>
              </p14:cNvPr>
              <p14:cNvContentPartPr/>
              <p14:nvPr/>
            </p14:nvContentPartPr>
            <p14:xfrm>
              <a:off x="2619045" y="5943420"/>
              <a:ext cx="5115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124FF995-7F0C-84D4-3C19-7220E209EABE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583045" y="5907420"/>
                <a:ext cx="583200" cy="7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399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EAE692FD-30B1-F856-C6DE-ADC5FD890D0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773" t="18876" r="6602" b="4825"/>
          <a:stretch/>
        </p:blipFill>
        <p:spPr>
          <a:xfrm>
            <a:off x="228600" y="1476895"/>
            <a:ext cx="6962984" cy="448056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125"/>
            <a:ext cx="11709070" cy="475488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Total Value of Agricultural Production, 2022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26948" y="777240"/>
            <a:ext cx="7036068" cy="446322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By County</a:t>
            </a:r>
            <a:endParaRPr lang="en-US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083470"/>
              </p:ext>
            </p:extLst>
          </p:nvPr>
        </p:nvGraphicFramePr>
        <p:xfrm>
          <a:off x="7390799" y="1051565"/>
          <a:ext cx="4517455" cy="5060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1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1685">
                <a:tc>
                  <a:txBody>
                    <a:bodyPr/>
                    <a:lstStyle/>
                    <a:p>
                      <a:r>
                        <a:rPr lang="en-US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 10 Counties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TVP </a:t>
                      </a:r>
                      <a:r>
                        <a:rPr lang="en-US" sz="1800" b="0" i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($ billions)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Fresno, CA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7.0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Tulare, CA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Monterey,</a:t>
                      </a:r>
                      <a:r>
                        <a:rPr lang="en-US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Kern, CA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Merced, CA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Imperial, CA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 Joaquin, CA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Stanislaus, CA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2.9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Santa Barbara,</a:t>
                      </a:r>
                      <a:r>
                        <a:rPr lang="en-US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88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Grant, WA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608028" y="5281103"/>
            <a:ext cx="27774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U.S.  = $543.1 billion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62D3895-3D8A-94A7-E964-984D47653763}"/>
                  </a:ext>
                </a:extLst>
              </p14:cNvPr>
              <p14:cNvContentPartPr/>
              <p14:nvPr/>
            </p14:nvContentPartPr>
            <p14:xfrm>
              <a:off x="514125" y="5834340"/>
              <a:ext cx="200520" cy="244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62D3895-3D8A-94A7-E964-984D4765376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8125" y="5798340"/>
                <a:ext cx="272160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CF19CB92-B4DF-0E59-324D-4FB2DEFE7527}"/>
                  </a:ext>
                </a:extLst>
              </p14:cNvPr>
              <p14:cNvContentPartPr/>
              <p14:nvPr/>
            </p14:nvContentPartPr>
            <p14:xfrm>
              <a:off x="1009485" y="5869260"/>
              <a:ext cx="252000" cy="75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CF19CB92-B4DF-0E59-324D-4FB2DEFE752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73485" y="5833620"/>
                <a:ext cx="323640" cy="792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45C0154A-A920-A30D-4945-35B3BD022E34}"/>
              </a:ext>
            </a:extLst>
          </p:cNvPr>
          <p:cNvGrpSpPr/>
          <p:nvPr/>
        </p:nvGrpSpPr>
        <p:grpSpPr>
          <a:xfrm>
            <a:off x="1409445" y="5875380"/>
            <a:ext cx="1772280" cy="88560"/>
            <a:chOff x="1409445" y="5875380"/>
            <a:chExt cx="1772280" cy="88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34151F57-31D8-84FA-9A34-5C3466A50C84}"/>
                    </a:ext>
                  </a:extLst>
                </p14:cNvPr>
                <p14:cNvContentPartPr/>
                <p14:nvPr/>
              </p14:nvContentPartPr>
              <p14:xfrm>
                <a:off x="1409445" y="5875380"/>
                <a:ext cx="981720" cy="5904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34151F57-31D8-84FA-9A34-5C3466A50C84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373445" y="5839740"/>
                  <a:ext cx="105336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0574E976-BBF2-143D-CEFE-8A07E8EF1E4A}"/>
                    </a:ext>
                  </a:extLst>
                </p14:cNvPr>
                <p14:cNvContentPartPr/>
                <p14:nvPr/>
              </p14:nvContentPartPr>
              <p14:xfrm>
                <a:off x="2695365" y="5953140"/>
                <a:ext cx="486360" cy="1080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0574E976-BBF2-143D-CEFE-8A07E8EF1E4A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659365" y="5917140"/>
                  <a:ext cx="558000" cy="824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5255890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760"/>
            <a:ext cx="10515600" cy="1325563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Value of Production, Crops and Livestock, 2002 - 2022 </a:t>
            </a:r>
            <a:r>
              <a:rPr lang="en-US" sz="2200" i="1" dirty="0">
                <a:latin typeface="Arial Narrow" panose="020B0606020202030204" pitchFamily="34" charset="0"/>
              </a:rPr>
              <a:t>($ billions)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550B804-C7E9-7A92-C9D7-65559EF59193}"/>
                  </a:ext>
                </a:extLst>
              </p14:cNvPr>
              <p14:cNvContentPartPr/>
              <p14:nvPr/>
            </p14:nvContentPartPr>
            <p14:xfrm>
              <a:off x="561645" y="5842260"/>
              <a:ext cx="151200" cy="255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550B804-C7E9-7A92-C9D7-65559EF5919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5645" y="5806260"/>
                <a:ext cx="22284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D2CF7DF-0E0A-2EF7-BBEC-512343C284CC}"/>
                  </a:ext>
                </a:extLst>
              </p14:cNvPr>
              <p14:cNvContentPartPr/>
              <p14:nvPr/>
            </p14:nvContentPartPr>
            <p14:xfrm>
              <a:off x="999765" y="5855940"/>
              <a:ext cx="1191240" cy="320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D2CF7DF-0E0A-2EF7-BBEC-512343C284C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63765" y="5819940"/>
                <a:ext cx="126288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6386437-E6A1-172A-5712-2E59A32E365C}"/>
                  </a:ext>
                </a:extLst>
              </p14:cNvPr>
              <p14:cNvContentPartPr/>
              <p14:nvPr/>
            </p14:nvContentPartPr>
            <p14:xfrm>
              <a:off x="1609605" y="5867460"/>
              <a:ext cx="467280" cy="29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6386437-E6A1-172A-5712-2E59A32E365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73605" y="5831460"/>
                <a:ext cx="538920" cy="10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2F1D9C0-83B5-3F7D-6856-7263598F690C}"/>
                  </a:ext>
                </a:extLst>
              </p14:cNvPr>
              <p14:cNvContentPartPr/>
              <p14:nvPr/>
            </p14:nvContentPartPr>
            <p14:xfrm>
              <a:off x="2628765" y="5943420"/>
              <a:ext cx="440640" cy="147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2F1D9C0-83B5-3F7D-6856-7263598F690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592765" y="5907420"/>
                <a:ext cx="512280" cy="864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8" name="Content Placeholder 6">
            <a:extLst>
              <a:ext uri="{FF2B5EF4-FFF2-40B4-BE49-F238E27FC236}">
                <a16:creationId xmlns:a16="http://schemas.microsoft.com/office/drawing/2014/main" id="{F183F5D0-EEBB-49E9-82E6-6734DE150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325103"/>
              </p:ext>
            </p:extLst>
          </p:nvPr>
        </p:nvGraphicFramePr>
        <p:xfrm>
          <a:off x="436290" y="732565"/>
          <a:ext cx="11104546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2A3DBEF2-EA3E-027A-1132-C34F0517654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9466" y="1259035"/>
            <a:ext cx="1384127" cy="1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8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7">
            <a:extLst>
              <a:ext uri="{FF2B5EF4-FFF2-40B4-BE49-F238E27FC236}">
                <a16:creationId xmlns:a16="http://schemas.microsoft.com/office/drawing/2014/main" id="{BC77F647-2346-45A4-9BE6-7C1895CAE00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91881212"/>
              </p:ext>
            </p:extLst>
          </p:nvPr>
        </p:nvGraphicFramePr>
        <p:xfrm>
          <a:off x="0" y="1171032"/>
          <a:ext cx="7009760" cy="4977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760"/>
            <a:ext cx="11665819" cy="478022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Value of Crop Production by Category, 2022</a:t>
            </a:r>
            <a:endParaRPr lang="en-US" sz="2200" i="1" dirty="0">
              <a:latin typeface="Arial Narrow" panose="020B0606020202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31" y="914400"/>
            <a:ext cx="7036068" cy="303926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Value </a:t>
            </a:r>
            <a:r>
              <a:rPr lang="en-US" b="0" i="1" dirty="0">
                <a:latin typeface="Arial Narrow" panose="020B0606020202030204" pitchFamily="34" charset="0"/>
              </a:rPr>
              <a:t>($ billions)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472953"/>
              </p:ext>
            </p:extLst>
          </p:nvPr>
        </p:nvGraphicFramePr>
        <p:xfrm>
          <a:off x="6629400" y="958283"/>
          <a:ext cx="5453771" cy="5108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4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27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4416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</a:t>
                      </a:r>
                      <a:r>
                        <a:rPr lang="en-US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State</a:t>
                      </a:r>
                      <a:endParaRPr lang="en-US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of U.S.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3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Grains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oilseeds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Iowa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976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Fruits,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tree nuts, berries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California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95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Vegetables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California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11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Nursery, greenhouse, floriculture,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sod 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California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48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crops and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hay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California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261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Cotton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Texas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76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292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Tobacco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Carolina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5611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Christmas trees and woody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crops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Oregon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93074" y="3338270"/>
            <a:ext cx="1584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U.S. = 280.6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CB703ED-99A4-57DD-6E67-0EC81A6AB269}"/>
                  </a:ext>
                </a:extLst>
              </p14:cNvPr>
              <p14:cNvContentPartPr/>
              <p14:nvPr/>
            </p14:nvContentPartPr>
            <p14:xfrm>
              <a:off x="542565" y="5829300"/>
              <a:ext cx="18180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CB703ED-99A4-57DD-6E67-0EC81A6AB26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6565" y="5793300"/>
                <a:ext cx="25344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C942943-5B9D-9EE0-C247-37CCF1B66481}"/>
                  </a:ext>
                </a:extLst>
              </p14:cNvPr>
              <p14:cNvContentPartPr/>
              <p14:nvPr/>
            </p14:nvContentPartPr>
            <p14:xfrm>
              <a:off x="514125" y="5838660"/>
              <a:ext cx="167400" cy="20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C942943-5B9D-9EE0-C247-37CCF1B6648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78125" y="5802660"/>
                <a:ext cx="23904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A4CA9378-3607-F9E7-7E34-FCA5F7DB19F5}"/>
                  </a:ext>
                </a:extLst>
              </p14:cNvPr>
              <p14:cNvContentPartPr/>
              <p14:nvPr/>
            </p14:nvContentPartPr>
            <p14:xfrm>
              <a:off x="1037925" y="5886540"/>
              <a:ext cx="286560" cy="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A4CA9378-3607-F9E7-7E34-FCA5F7DB19F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01925" y="5850540"/>
                <a:ext cx="3582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C078F6AB-BD52-6AE0-FD61-9FFA6EB7A9E2}"/>
                  </a:ext>
                </a:extLst>
              </p14:cNvPr>
              <p14:cNvContentPartPr/>
              <p14:nvPr/>
            </p14:nvContentPartPr>
            <p14:xfrm>
              <a:off x="1447605" y="5867460"/>
              <a:ext cx="734040" cy="2844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C078F6AB-BD52-6AE0-FD61-9FFA6EB7A9E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411605" y="5831460"/>
                <a:ext cx="80568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D5061C46-C3A8-03E3-5888-B530F92B8A34}"/>
                  </a:ext>
                </a:extLst>
              </p14:cNvPr>
              <p14:cNvContentPartPr/>
              <p14:nvPr/>
            </p14:nvContentPartPr>
            <p14:xfrm>
              <a:off x="2733525" y="5943420"/>
              <a:ext cx="324360" cy="198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D5061C46-C3A8-03E3-5888-B530F92B8A3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697525" y="5907420"/>
                <a:ext cx="396000" cy="91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79456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ontent Placeholder 11">
            <a:extLst>
              <a:ext uri="{FF2B5EF4-FFF2-40B4-BE49-F238E27FC236}">
                <a16:creationId xmlns:a16="http://schemas.microsoft.com/office/drawing/2014/main" id="{1DFC757A-64A2-426D-BF11-0793B6B583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790891"/>
              </p:ext>
            </p:extLst>
          </p:nvPr>
        </p:nvGraphicFramePr>
        <p:xfrm>
          <a:off x="-129989" y="1127779"/>
          <a:ext cx="6712085" cy="4758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760"/>
            <a:ext cx="11665819" cy="478022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Value of Livestock Production by Category, 2022</a:t>
            </a:r>
            <a:endParaRPr lang="en-US" sz="2200" i="1" dirty="0">
              <a:latin typeface="Arial Narrow" panose="020B0606020202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" y="914400"/>
            <a:ext cx="7036068" cy="301752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Value </a:t>
            </a:r>
            <a:r>
              <a:rPr lang="en-US" b="0" i="1" dirty="0">
                <a:latin typeface="Arial Narrow" panose="020B0606020202030204" pitchFamily="34" charset="0"/>
              </a:rPr>
              <a:t>($ billions)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721443"/>
              </p:ext>
            </p:extLst>
          </p:nvPr>
        </p:nvGraphicFramePr>
        <p:xfrm>
          <a:off x="6629400" y="917704"/>
          <a:ext cx="5467120" cy="5167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5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0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6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939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</a:t>
                      </a:r>
                      <a:r>
                        <a:rPr lang="en-US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State</a:t>
                      </a:r>
                      <a:endParaRPr lang="en-US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of U.S.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104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Cattle and calves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Texas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000">
                <a:tc>
                  <a:txBody>
                    <a:bodyPr/>
                    <a:lstStyle/>
                    <a:p>
                      <a:endParaRPr lang="en-US" sz="100" i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5471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Poultry and eggs </a:t>
                      </a:r>
                      <a:endParaRPr lang="en-US" sz="1600" i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Carolina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000">
                <a:tc>
                  <a:txBody>
                    <a:bodyPr/>
                    <a:lstStyle/>
                    <a:p>
                      <a:endParaRPr lang="en-US" sz="100" i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4737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Milk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California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8000"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0932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Hogs and pigs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Iowa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8000"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6901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Aquaculture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Washington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8000"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1764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Horses, ponies, mules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Kentucky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8000"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624417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animals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animal products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Texas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18000"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584867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Sheep, goats, wool, mohair,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milk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Texas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69080" y="3675888"/>
            <a:ext cx="1719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U.S. = 262.5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8A933B9-A347-747C-53A9-9018CC224352}"/>
                  </a:ext>
                </a:extLst>
              </p14:cNvPr>
              <p14:cNvContentPartPr/>
              <p14:nvPr/>
            </p14:nvContentPartPr>
            <p14:xfrm>
              <a:off x="504405" y="5857740"/>
              <a:ext cx="191880" cy="194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8A933B9-A347-747C-53A9-9018CC22435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8405" y="5821740"/>
                <a:ext cx="263520" cy="9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0325039-F24C-F394-6C0B-D84DF633C5FB}"/>
                  </a:ext>
                </a:extLst>
              </p14:cNvPr>
              <p14:cNvContentPartPr/>
              <p14:nvPr/>
            </p14:nvContentPartPr>
            <p14:xfrm>
              <a:off x="1018845" y="5886540"/>
              <a:ext cx="20844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0325039-F24C-F394-6C0B-D84DF633C5F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82845" y="5850540"/>
                <a:ext cx="28008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4651B71-51DF-A4A4-42DB-67CC9B0FE800}"/>
                  </a:ext>
                </a:extLst>
              </p14:cNvPr>
              <p14:cNvContentPartPr/>
              <p14:nvPr/>
            </p14:nvContentPartPr>
            <p14:xfrm>
              <a:off x="1428525" y="5875740"/>
              <a:ext cx="604800" cy="205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4651B71-51DF-A4A4-42DB-67CC9B0FE80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92525" y="5839740"/>
                <a:ext cx="67644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7265FE7A-257A-783E-CB11-82950D4CD5AD}"/>
                  </a:ext>
                </a:extLst>
              </p14:cNvPr>
              <p14:cNvContentPartPr/>
              <p14:nvPr/>
            </p14:nvContentPartPr>
            <p14:xfrm>
              <a:off x="1904805" y="5866740"/>
              <a:ext cx="275760" cy="5760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7265FE7A-257A-783E-CB11-82950D4CD5A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868805" y="5831100"/>
                <a:ext cx="34740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464F9418-9743-2A35-8F1E-ADE9F64F3240}"/>
                  </a:ext>
                </a:extLst>
              </p14:cNvPr>
              <p14:cNvContentPartPr/>
              <p14:nvPr/>
            </p14:nvContentPartPr>
            <p14:xfrm>
              <a:off x="2666205" y="5923620"/>
              <a:ext cx="366840" cy="316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464F9418-9743-2A35-8F1E-ADE9F64F3240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630565" y="5887980"/>
                <a:ext cx="438480" cy="10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81805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82880" y="365125"/>
            <a:ext cx="10515600" cy="1325563"/>
          </a:xfrm>
        </p:spPr>
        <p:txBody>
          <a:bodyPr/>
          <a:lstStyle/>
          <a:p>
            <a:r>
              <a:rPr lang="en-US" dirty="0"/>
              <a:t>Citation Request</a:t>
            </a:r>
            <a:endParaRPr 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9C80184-8141-70D0-6E51-32B81ABD21F6}"/>
                  </a:ext>
                </a:extLst>
              </p14:cNvPr>
              <p14:cNvContentPartPr/>
              <p14:nvPr/>
            </p14:nvContentPartPr>
            <p14:xfrm>
              <a:off x="561645" y="5866740"/>
              <a:ext cx="144000" cy="100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9C80184-8141-70D0-6E51-32B81ABD21F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5645" y="5831100"/>
                <a:ext cx="215640" cy="8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244C704-F712-FB10-BF59-9F4A43D3D3EA}"/>
                  </a:ext>
                </a:extLst>
              </p14:cNvPr>
              <p14:cNvContentPartPr/>
              <p14:nvPr/>
            </p14:nvContentPartPr>
            <p14:xfrm>
              <a:off x="1028565" y="5829300"/>
              <a:ext cx="2235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244C704-F712-FB10-BF59-9F4A43D3D3E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92565" y="5793300"/>
                <a:ext cx="2952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64B161A-5DFB-71AD-D8CA-4BED6E22A005}"/>
                  </a:ext>
                </a:extLst>
              </p14:cNvPr>
              <p14:cNvContentPartPr/>
              <p14:nvPr/>
            </p14:nvContentPartPr>
            <p14:xfrm>
              <a:off x="1028565" y="5895900"/>
              <a:ext cx="170640" cy="100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64B161A-5DFB-71AD-D8CA-4BED6E22A00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92565" y="5859900"/>
                <a:ext cx="242280" cy="8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B67A695-AE05-D8ED-D76F-0386EFFF18EC}"/>
                  </a:ext>
                </a:extLst>
              </p14:cNvPr>
              <p14:cNvContentPartPr/>
              <p14:nvPr/>
            </p14:nvContentPartPr>
            <p14:xfrm>
              <a:off x="1361925" y="5837220"/>
              <a:ext cx="705960" cy="291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B67A695-AE05-D8ED-D76F-0386EFFF18E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25925" y="5801580"/>
                <a:ext cx="777600" cy="10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8929C8A5-6721-8BC0-32A1-CEE671CB8C6D}"/>
                  </a:ext>
                </a:extLst>
              </p14:cNvPr>
              <p14:cNvContentPartPr/>
              <p14:nvPr/>
            </p14:nvContentPartPr>
            <p14:xfrm>
              <a:off x="1666485" y="5905260"/>
              <a:ext cx="60300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8929C8A5-6721-8BC0-32A1-CEE671CB8C6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630485" y="5869260"/>
                <a:ext cx="674640" cy="72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6" name="Group 15">
            <a:extLst>
              <a:ext uri="{FF2B5EF4-FFF2-40B4-BE49-F238E27FC236}">
                <a16:creationId xmlns:a16="http://schemas.microsoft.com/office/drawing/2014/main" id="{9B995C69-05E7-BC1D-CFE9-C286A87BF4C1}"/>
              </a:ext>
            </a:extLst>
          </p:cNvPr>
          <p:cNvGrpSpPr/>
          <p:nvPr/>
        </p:nvGrpSpPr>
        <p:grpSpPr>
          <a:xfrm>
            <a:off x="2519325" y="5914260"/>
            <a:ext cx="635760" cy="48600"/>
            <a:chOff x="2519325" y="5914260"/>
            <a:chExt cx="635760" cy="48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5B29FA74-37F4-1030-F903-BAC8C0C768BE}"/>
                    </a:ext>
                  </a:extLst>
                </p14:cNvPr>
                <p14:cNvContentPartPr/>
                <p14:nvPr/>
              </p14:nvContentPartPr>
              <p14:xfrm>
                <a:off x="2519325" y="5914260"/>
                <a:ext cx="635760" cy="4032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5B29FA74-37F4-1030-F903-BAC8C0C768BE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483685" y="5878260"/>
                  <a:ext cx="7074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27AC0F59-2BEC-28F8-BCDF-A3464EB5D4C2}"/>
                    </a:ext>
                  </a:extLst>
                </p14:cNvPr>
                <p14:cNvContentPartPr/>
                <p14:nvPr/>
              </p14:nvContentPartPr>
              <p14:xfrm>
                <a:off x="2752605" y="5953140"/>
                <a:ext cx="66960" cy="972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27AC0F59-2BEC-28F8-BCDF-A3464EB5D4C2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716605" y="5917140"/>
                  <a:ext cx="138600" cy="8136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027906"/>
            <a:ext cx="10515600" cy="5091113"/>
          </a:xfrm>
        </p:spPr>
        <p:txBody>
          <a:bodyPr/>
          <a:lstStyle/>
          <a:p>
            <a:pPr marL="457200" lvl="1" indent="0">
              <a:buNone/>
            </a:pPr>
            <a:r>
              <a:rPr lang="en-US" i="1" dirty="0"/>
              <a:t>The data and images in this presentation may be quoted, </a:t>
            </a:r>
          </a:p>
          <a:p>
            <a:pPr marL="457200" lvl="1" indent="0">
              <a:buNone/>
            </a:pPr>
            <a:r>
              <a:rPr lang="en-US" i="1" dirty="0"/>
              <a:t>excerpted, or reproduced using the following citation when space </a:t>
            </a:r>
          </a:p>
          <a:p>
            <a:pPr marL="457200" lvl="1" indent="0">
              <a:buNone/>
            </a:pPr>
            <a:r>
              <a:rPr lang="en-US" i="1" dirty="0"/>
              <a:t>allows: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USDA National Agricultural Statistics Service, </a:t>
            </a:r>
            <a:r>
              <a:rPr lang="en-US" i="1" dirty="0"/>
              <a:t>2022 Census of </a:t>
            </a:r>
          </a:p>
          <a:p>
            <a:pPr marL="457200" lvl="1" indent="0">
              <a:buNone/>
            </a:pPr>
            <a:r>
              <a:rPr lang="en-US" i="1" dirty="0"/>
              <a:t>Agriculture. </a:t>
            </a:r>
            <a:r>
              <a:rPr lang="en-US" dirty="0"/>
              <a:t>Complete data available at </a:t>
            </a:r>
          </a:p>
          <a:p>
            <a:pPr marL="457200" lvl="1" indent="0">
              <a:buNone/>
            </a:pPr>
            <a:r>
              <a:rPr lang="en-US" dirty="0">
                <a:hlinkClick r:id="rId17"/>
              </a:rPr>
              <a:t>www.nass.usda.gov/AgCensus</a:t>
            </a:r>
            <a:r>
              <a:rPr lang="en-US" dirty="0"/>
              <a:t>.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i="1" dirty="0"/>
              <a:t>If space is limited, use</a:t>
            </a:r>
            <a:r>
              <a:rPr lang="en-US" dirty="0"/>
              <a:t>:</a:t>
            </a:r>
          </a:p>
          <a:p>
            <a:pPr marL="457200" lvl="1" indent="0">
              <a:buNone/>
            </a:pPr>
            <a:r>
              <a:rPr lang="en-US" dirty="0"/>
              <a:t>USDA NASS, 2022 Census of Agriculture.</a:t>
            </a:r>
          </a:p>
        </p:txBody>
      </p:sp>
    </p:spTree>
    <p:extLst>
      <p:ext uri="{BB962C8B-B14F-4D97-AF65-F5344CB8AC3E}">
        <p14:creationId xmlns:p14="http://schemas.microsoft.com/office/powerpoint/2010/main" val="35924524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30" y="365760"/>
            <a:ext cx="11709070" cy="656153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Value of Production, Top 10 Commodities, 2022 </a:t>
            </a:r>
            <a:r>
              <a:rPr lang="en-US" sz="2200" i="1" dirty="0">
                <a:latin typeface="Arial Narrow" panose="020B0606020202030204" pitchFamily="34" charset="0"/>
              </a:rPr>
              <a:t>($ billions)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" y="914400"/>
            <a:ext cx="8334654" cy="301752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Change in Value, 2017 to 2022 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8512785" y="861375"/>
          <a:ext cx="3359901" cy="5446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6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904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Commodity</a:t>
                      </a:r>
                    </a:p>
                  </a:txBody>
                  <a:tcPr anchor="b">
                    <a:solidFill>
                      <a:srgbClr val="0A554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TVP</a:t>
                      </a:r>
                    </a:p>
                  </a:txBody>
                  <a:tcPr anchor="b">
                    <a:solidFill>
                      <a:srgbClr val="0A55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762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Cattle and calves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89.4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64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Corn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88.5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1583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Poultry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eggs 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76.5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762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Soybeans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55.4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762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Milk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52.8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2762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Hogs and pigs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36.4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986449"/>
                  </a:ext>
                </a:extLst>
              </a:tr>
              <a:tr h="539623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Fruits, tree nuts,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berries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34.2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2762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Vegetables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28.2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Nursery, greenhouse, floriculture, s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od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21.3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2762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Wheat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14.3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2762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46.1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DEC705F-449D-79E3-C7FD-DF780221A421}"/>
                  </a:ext>
                </a:extLst>
              </p14:cNvPr>
              <p14:cNvContentPartPr/>
              <p14:nvPr/>
            </p14:nvContentPartPr>
            <p14:xfrm>
              <a:off x="533205" y="5857740"/>
              <a:ext cx="14364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DEC705F-449D-79E3-C7FD-DF780221A42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7205" y="5821740"/>
                <a:ext cx="21528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37C0564-1444-1DCD-853E-F2E84D1E979A}"/>
                  </a:ext>
                </a:extLst>
              </p14:cNvPr>
              <p14:cNvContentPartPr/>
              <p14:nvPr/>
            </p14:nvContentPartPr>
            <p14:xfrm>
              <a:off x="1006965" y="5855580"/>
              <a:ext cx="212760" cy="129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37C0564-1444-1DCD-853E-F2E84D1E979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71325" y="5819940"/>
                <a:ext cx="284400" cy="8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7C2777A2-3CF3-FECE-32A0-B273EC57F3AE}"/>
                  </a:ext>
                </a:extLst>
              </p14:cNvPr>
              <p14:cNvContentPartPr/>
              <p14:nvPr/>
            </p14:nvContentPartPr>
            <p14:xfrm>
              <a:off x="1047645" y="5886540"/>
              <a:ext cx="8640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7C2777A2-3CF3-FECE-32A0-B273EC57F3A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11645" y="5850540"/>
                <a:ext cx="158040" cy="72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Group 14">
            <a:extLst>
              <a:ext uri="{FF2B5EF4-FFF2-40B4-BE49-F238E27FC236}">
                <a16:creationId xmlns:a16="http://schemas.microsoft.com/office/drawing/2014/main" id="{25636BCE-C415-DF18-9956-48E4BCFC4133}"/>
              </a:ext>
            </a:extLst>
          </p:cNvPr>
          <p:cNvGrpSpPr/>
          <p:nvPr/>
        </p:nvGrpSpPr>
        <p:grpSpPr>
          <a:xfrm>
            <a:off x="1266525" y="5800500"/>
            <a:ext cx="989280" cy="134280"/>
            <a:chOff x="1266525" y="5800500"/>
            <a:chExt cx="989280" cy="134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8771EEDF-5837-F03E-0769-B8978EC1CD81}"/>
                    </a:ext>
                  </a:extLst>
                </p14:cNvPr>
                <p14:cNvContentPartPr/>
                <p14:nvPr/>
              </p14:nvContentPartPr>
              <p14:xfrm>
                <a:off x="1266525" y="5800500"/>
                <a:ext cx="989280" cy="9360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8771EEDF-5837-F03E-0769-B8978EC1CD81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30525" y="5764500"/>
                  <a:ext cx="106092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448B903C-BB23-F052-2840-1D6E74C7D79D}"/>
                    </a:ext>
                  </a:extLst>
                </p14:cNvPr>
                <p14:cNvContentPartPr/>
                <p14:nvPr/>
              </p14:nvContentPartPr>
              <p14:xfrm>
                <a:off x="1618965" y="5886540"/>
                <a:ext cx="381960" cy="4824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448B903C-BB23-F052-2840-1D6E74C7D79D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582965" y="5850540"/>
                  <a:ext cx="453600" cy="119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583A25FD-9A22-3DC8-926E-95F7C19FF0EA}"/>
                  </a:ext>
                </a:extLst>
              </p14:cNvPr>
              <p14:cNvContentPartPr/>
              <p14:nvPr/>
            </p14:nvContentPartPr>
            <p14:xfrm>
              <a:off x="2742885" y="5953140"/>
              <a:ext cx="562680" cy="1080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583A25FD-9A22-3DC8-926E-95F7C19FF0EA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706885" y="5917140"/>
                <a:ext cx="634320" cy="82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Group 19">
            <a:extLst>
              <a:ext uri="{FF2B5EF4-FFF2-40B4-BE49-F238E27FC236}">
                <a16:creationId xmlns:a16="http://schemas.microsoft.com/office/drawing/2014/main" id="{B71FB746-6F39-A226-896F-1E61C3A5B861}"/>
              </a:ext>
            </a:extLst>
          </p:cNvPr>
          <p:cNvGrpSpPr/>
          <p:nvPr/>
        </p:nvGrpSpPr>
        <p:grpSpPr>
          <a:xfrm>
            <a:off x="-30471" y="1386715"/>
            <a:ext cx="8513941" cy="4623371"/>
            <a:chOff x="-30471" y="1386715"/>
            <a:chExt cx="8513941" cy="4623371"/>
          </a:xfrm>
        </p:grpSpPr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207C2E00-26B1-C574-082C-050219CC2A9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143316351"/>
                </p:ext>
              </p:extLst>
            </p:nvPr>
          </p:nvGraphicFramePr>
          <p:xfrm>
            <a:off x="-30471" y="1386715"/>
            <a:ext cx="8513941" cy="462337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  <p:cxnSp>
          <p:nvCxnSpPr>
            <p:cNvPr id="13" name="Straight Arrow Connector 12"/>
            <p:cNvCxnSpPr>
              <a:cxnSpLocks/>
            </p:cNvCxnSpPr>
            <p:nvPr/>
          </p:nvCxnSpPr>
          <p:spPr>
            <a:xfrm>
              <a:off x="595042" y="5288655"/>
              <a:ext cx="735913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1898229" y="4498762"/>
              <a:ext cx="4484419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2017 Market Value </a:t>
              </a:r>
              <a:r>
                <a:rPr lang="en-US" dirty="0"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→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2022 Market Value</a:t>
              </a:r>
            </a:p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+$155 billion (+39.8%)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52270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E7AAAE00-6CC1-4B95-9C24-DC67F81CF6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1178906"/>
              </p:ext>
            </p:extLst>
          </p:nvPr>
        </p:nvGraphicFramePr>
        <p:xfrm>
          <a:off x="0" y="1387011"/>
          <a:ext cx="8705932" cy="4729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178130" y="365760"/>
            <a:ext cx="10515600" cy="4754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Farm Production Expenses, 2022 </a:t>
            </a:r>
            <a:r>
              <a:rPr lang="en-US" sz="2200" b="1" i="1" dirty="0">
                <a:latin typeface="Arial Narrow" panose="020B0606020202030204" pitchFamily="34" charset="0"/>
                <a:cs typeface="Arial" panose="020B0604020202020204" pitchFamily="34" charset="0"/>
              </a:rPr>
              <a:t>($ billions)</a:t>
            </a:r>
          </a:p>
          <a:p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0831099"/>
              </p:ext>
            </p:extLst>
          </p:nvPr>
        </p:nvGraphicFramePr>
        <p:xfrm>
          <a:off x="8745294" y="541026"/>
          <a:ext cx="3133427" cy="5575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1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2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8828">
                <a:tc gridSpan="2"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Farm Expenses</a:t>
                      </a:r>
                      <a:r>
                        <a:rPr lang="en-US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26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Feed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88.4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83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Livestock purchased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51.4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26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Hired labor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41.8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26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Fertilizer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36.1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26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Cash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rents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27.3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26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Supplies and repairs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25.9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626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Seeds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25.6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626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Chemicals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23.6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626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Fuels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18.4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626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Interest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13.4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626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3" name="Text Placeholder 2"/>
          <p:cNvSpPr txBox="1">
            <a:spLocks/>
          </p:cNvSpPr>
          <p:nvPr/>
        </p:nvSpPr>
        <p:spPr>
          <a:xfrm>
            <a:off x="219456" y="914400"/>
            <a:ext cx="8334654" cy="3017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>
                <a:latin typeface="Arial Narrow" panose="020B0606020202030204" pitchFamily="34" charset="0"/>
                <a:cs typeface="Arial" panose="020B0604020202020204" pitchFamily="34" charset="0"/>
              </a:rPr>
              <a:t>Change in Value, 2017 to 2022</a:t>
            </a:r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>
            <a:off x="832229" y="5229388"/>
            <a:ext cx="738635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354964" y="4374845"/>
            <a:ext cx="398098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2017 Expenses </a:t>
            </a:r>
            <a:r>
              <a:rPr lang="en-US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→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2022 Expenses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+$97.8 billion (+29.9%)</a:t>
            </a:r>
          </a:p>
        </p:txBody>
      </p:sp>
    </p:spTree>
    <p:extLst>
      <p:ext uri="{BB962C8B-B14F-4D97-AF65-F5344CB8AC3E}">
        <p14:creationId xmlns:p14="http://schemas.microsoft.com/office/powerpoint/2010/main" val="3216201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760"/>
            <a:ext cx="10861431" cy="549275"/>
          </a:xfrm>
        </p:spPr>
        <p:txBody>
          <a:bodyPr/>
          <a:lstStyle/>
          <a:p>
            <a:r>
              <a:rPr lang="en-US" dirty="0"/>
              <a:t>Farm Income and Expenses, 2017 and 2022 </a:t>
            </a:r>
            <a:r>
              <a:rPr lang="en-US" sz="2200" i="1" dirty="0"/>
              <a:t>($ billions)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6271692"/>
              </p:ext>
            </p:extLst>
          </p:nvPr>
        </p:nvGraphicFramePr>
        <p:xfrm>
          <a:off x="616858" y="1188720"/>
          <a:ext cx="10789919" cy="4594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99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9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change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706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 of ag products</a:t>
                      </a:r>
                      <a:r>
                        <a:rPr lang="en-US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sold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388.5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543.1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706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Government </a:t>
                      </a:r>
                      <a:r>
                        <a:rPr lang="en-US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payments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8.9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10.4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706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Farm-related income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16.8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22.3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706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Production</a:t>
                      </a:r>
                      <a:r>
                        <a:rPr lang="en-US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expenses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326.4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424.1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7069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 income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87.9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151.6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+72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7069">
                <a:tc>
                  <a:txBody>
                    <a:bodyPr/>
                    <a:lstStyle/>
                    <a:p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7673">
                <a:tc>
                  <a:txBody>
                    <a:bodyPr/>
                    <a:lstStyle/>
                    <a:p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 farm average net income</a:t>
                      </a:r>
                    </a:p>
                    <a:p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(dollars)</a:t>
                      </a:r>
                    </a:p>
                  </a:txBody>
                  <a:tcPr anchor="b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$43,053</a:t>
                      </a:r>
                    </a:p>
                  </a:txBody>
                  <a:tcPr anchor="b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$79,790</a:t>
                      </a:r>
                    </a:p>
                  </a:txBody>
                  <a:tcPr anchor="b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+85</a:t>
                      </a:r>
                    </a:p>
                  </a:txBody>
                  <a:tcPr anchor="b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8AA83577-160C-8129-8B84-9FFC0A3784B6}"/>
              </a:ext>
            </a:extLst>
          </p:cNvPr>
          <p:cNvGrpSpPr/>
          <p:nvPr/>
        </p:nvGrpSpPr>
        <p:grpSpPr>
          <a:xfrm>
            <a:off x="157005" y="5834700"/>
            <a:ext cx="1033920" cy="61920"/>
            <a:chOff x="157005" y="5834700"/>
            <a:chExt cx="1033920" cy="61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45470CE6-361A-43C0-F2B9-ABD86EC7E072}"/>
                    </a:ext>
                  </a:extLst>
                </p14:cNvPr>
                <p14:cNvContentPartPr/>
                <p14:nvPr/>
              </p14:nvContentPartPr>
              <p14:xfrm>
                <a:off x="157005" y="5834700"/>
                <a:ext cx="550440" cy="3384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45470CE6-361A-43C0-F2B9-ABD86EC7E072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21365" y="5799060"/>
                  <a:ext cx="62208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26817CB4-3631-58A6-E967-ADC9BD4410EB}"/>
                    </a:ext>
                  </a:extLst>
                </p14:cNvPr>
                <p14:cNvContentPartPr/>
                <p14:nvPr/>
              </p14:nvContentPartPr>
              <p14:xfrm>
                <a:off x="999765" y="5876820"/>
                <a:ext cx="191160" cy="1980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26817CB4-3631-58A6-E967-ADC9BD4410EB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63765" y="5840820"/>
                  <a:ext cx="262800" cy="91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FE67FF8-5222-BFAA-E08D-F03BD0EF8341}"/>
                  </a:ext>
                </a:extLst>
              </p14:cNvPr>
              <p14:cNvContentPartPr/>
              <p14:nvPr/>
            </p14:nvContentPartPr>
            <p14:xfrm>
              <a:off x="1361925" y="5838660"/>
              <a:ext cx="837360" cy="831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FE67FF8-5222-BFAA-E08D-F03BD0EF834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25925" y="5802660"/>
                <a:ext cx="909000" cy="15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0C0910BF-E8E7-721E-51C2-2FC47EADB26D}"/>
                  </a:ext>
                </a:extLst>
              </p14:cNvPr>
              <p14:cNvContentPartPr/>
              <p14:nvPr/>
            </p14:nvContentPartPr>
            <p14:xfrm>
              <a:off x="2704725" y="5943420"/>
              <a:ext cx="448560" cy="298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0C0910BF-E8E7-721E-51C2-2FC47EADB26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68725" y="5907420"/>
                <a:ext cx="520200" cy="10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61274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04041" y="5183135"/>
            <a:ext cx="135806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U.S. = 79%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125"/>
            <a:ext cx="11709070" cy="475488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Farms with Internet Access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868680"/>
            <a:ext cx="5819445" cy="335915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As a Percent of Total, by County, 2022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385050" y="777240"/>
            <a:ext cx="4981575" cy="510335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By Type, 2022 </a:t>
            </a:r>
            <a:r>
              <a:rPr lang="en-US" b="0" i="1" dirty="0">
                <a:latin typeface="Arial Narrow" panose="020B0606020202030204" pitchFamily="34" charset="0"/>
              </a:rPr>
              <a:t>(percent)</a:t>
            </a:r>
            <a:endParaRPr lang="en-US" b="0" dirty="0">
              <a:latin typeface="Arial Narrow" panose="020B060602020203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14:cNvPr>
              <p14:cNvContentPartPr/>
              <p14:nvPr/>
            </p14:nvContentPartPr>
            <p14:xfrm>
              <a:off x="533205" y="5823180"/>
              <a:ext cx="303120" cy="349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7205" y="5787180"/>
                <a:ext cx="37476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14:cNvPr>
              <p14:cNvContentPartPr/>
              <p14:nvPr/>
            </p14:nvContentPartPr>
            <p14:xfrm>
              <a:off x="609525" y="5853780"/>
              <a:ext cx="119160" cy="39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3525" y="5818140"/>
                <a:ext cx="190800" cy="7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006B3480-18C1-AE99-EA6B-929433B194B8}"/>
              </a:ext>
            </a:extLst>
          </p:cNvPr>
          <p:cNvGrpSpPr/>
          <p:nvPr/>
        </p:nvGrpSpPr>
        <p:grpSpPr>
          <a:xfrm>
            <a:off x="913365" y="5781780"/>
            <a:ext cx="1317960" cy="124560"/>
            <a:chOff x="913365" y="5781780"/>
            <a:chExt cx="1317960" cy="124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14:cNvPr>
                <p14:cNvContentPartPr/>
                <p14:nvPr/>
              </p14:nvContentPartPr>
              <p14:xfrm>
                <a:off x="913365" y="5847300"/>
                <a:ext cx="220680" cy="2088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7725" y="5811300"/>
                  <a:ext cx="2923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14:cNvPr>
                <p14:cNvContentPartPr/>
                <p14:nvPr/>
              </p14:nvContentPartPr>
              <p14:xfrm>
                <a:off x="1018845" y="5884740"/>
                <a:ext cx="179280" cy="28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82845" y="5848740"/>
                  <a:ext cx="25092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14:cNvPr>
                <p14:cNvContentPartPr/>
                <p14:nvPr/>
              </p14:nvContentPartPr>
              <p14:xfrm>
                <a:off x="1276245" y="5781780"/>
                <a:ext cx="511200" cy="385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240245" y="5745780"/>
                  <a:ext cx="58284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14:cNvPr>
                <p14:cNvContentPartPr/>
                <p14:nvPr/>
              </p14:nvContentPartPr>
              <p14:xfrm>
                <a:off x="1418805" y="5838660"/>
                <a:ext cx="812520" cy="676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382805" y="5802660"/>
                  <a:ext cx="884160" cy="139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14:cNvPr>
              <p14:cNvContentPartPr/>
              <p14:nvPr/>
            </p14:nvContentPartPr>
            <p14:xfrm>
              <a:off x="2676285" y="5934060"/>
              <a:ext cx="392760" cy="388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640285" y="5898060"/>
                <a:ext cx="464400" cy="110520"/>
              </a:xfrm>
              <a:prstGeom prst="rect">
                <a:avLst/>
              </a:prstGeom>
            </p:spPr>
          </p:pic>
        </mc:Fallback>
      </mc:AlternateContent>
      <p:pic>
        <p:nvPicPr>
          <p:cNvPr id="17" name="Graphic 16">
            <a:extLst>
              <a:ext uri="{FF2B5EF4-FFF2-40B4-BE49-F238E27FC236}">
                <a16:creationId xmlns:a16="http://schemas.microsoft.com/office/drawing/2014/main" id="{75C704BF-16FD-638E-CF12-AAAB83E5620D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2027" t="18750" r="5246" b="5417"/>
          <a:stretch/>
        </p:blipFill>
        <p:spPr>
          <a:xfrm>
            <a:off x="228601" y="1463040"/>
            <a:ext cx="7090115" cy="4480560"/>
          </a:xfrm>
          <a:prstGeom prst="rect">
            <a:avLst/>
          </a:prstGeom>
        </p:spPr>
      </p:pic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C942F802-3D9B-63D3-B22D-639BA90B7C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4723057"/>
              </p:ext>
            </p:extLst>
          </p:nvPr>
        </p:nvGraphicFramePr>
        <p:xfrm>
          <a:off x="7174851" y="1303756"/>
          <a:ext cx="4681728" cy="4736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2"/>
          </a:graphicData>
        </a:graphic>
      </p:graphicFrame>
    </p:spTree>
    <p:extLst>
      <p:ext uri="{BB962C8B-B14F-4D97-AF65-F5344CB8AC3E}">
        <p14:creationId xmlns:p14="http://schemas.microsoft.com/office/powerpoint/2010/main" val="596189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5400" dirty="0"/>
              <a:t>Demographics of Farm Producers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996950" y="2487613"/>
            <a:ext cx="7090146" cy="1722437"/>
          </a:xfrm>
        </p:spPr>
        <p:txBody>
          <a:bodyPr/>
          <a:lstStyle/>
          <a:p>
            <a:r>
              <a:rPr lang="en-US" dirty="0"/>
              <a:t>Average Age of Producers</a:t>
            </a:r>
          </a:p>
          <a:p>
            <a:r>
              <a:rPr lang="en-US" dirty="0"/>
              <a:t>Young Producers</a:t>
            </a:r>
          </a:p>
          <a:p>
            <a:r>
              <a:rPr lang="en-US" dirty="0"/>
              <a:t>New and Beginning Producers</a:t>
            </a:r>
          </a:p>
          <a:p>
            <a:r>
              <a:rPr lang="en-US" dirty="0"/>
              <a:t>Farm and Producer Characteristics </a:t>
            </a:r>
            <a:r>
              <a:rPr lang="en-US"/>
              <a:t>by Sex</a:t>
            </a:r>
            <a:endParaRPr lang="en-US" dirty="0"/>
          </a:p>
          <a:p>
            <a:r>
              <a:rPr lang="en-US" dirty="0"/>
              <a:t>Producers with Military Service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C279F14-BFDF-5FCC-E024-F3EF463414B1}"/>
                  </a:ext>
                </a:extLst>
              </p14:cNvPr>
              <p14:cNvContentPartPr/>
              <p14:nvPr/>
            </p14:nvContentPartPr>
            <p14:xfrm>
              <a:off x="552285" y="5857740"/>
              <a:ext cx="86040" cy="198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C279F14-BFDF-5FCC-E024-F3EF463414B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6285" y="5821740"/>
                <a:ext cx="157680" cy="9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C4D7028-9CF9-894B-81B2-635DA4E670B9}"/>
                  </a:ext>
                </a:extLst>
              </p14:cNvPr>
              <p14:cNvContentPartPr/>
              <p14:nvPr/>
            </p14:nvContentPartPr>
            <p14:xfrm>
              <a:off x="985725" y="5867460"/>
              <a:ext cx="139320" cy="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C4D7028-9CF9-894B-81B2-635DA4E670B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50085" y="5831460"/>
                <a:ext cx="21096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7EEA1A0-B3C8-4239-3D8A-E609977C98F4}"/>
                  </a:ext>
                </a:extLst>
              </p14:cNvPr>
              <p14:cNvContentPartPr/>
              <p14:nvPr/>
            </p14:nvContentPartPr>
            <p14:xfrm>
              <a:off x="1352205" y="5837940"/>
              <a:ext cx="829440" cy="1000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7EEA1A0-B3C8-4239-3D8A-E609977C98F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16205" y="5801940"/>
                <a:ext cx="901080" cy="17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CB23EAD-ADAC-9620-F492-5C450C2EEE54}"/>
                  </a:ext>
                </a:extLst>
              </p14:cNvPr>
              <p14:cNvContentPartPr/>
              <p14:nvPr/>
            </p14:nvContentPartPr>
            <p14:xfrm>
              <a:off x="2760525" y="5895900"/>
              <a:ext cx="59760" cy="547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CB23EAD-ADAC-9620-F492-5C450C2EEE5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724525" y="5859900"/>
                <a:ext cx="13140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989A71FB-7176-C491-A249-E662426684E6}"/>
                  </a:ext>
                </a:extLst>
              </p14:cNvPr>
              <p14:cNvContentPartPr/>
              <p14:nvPr/>
            </p14:nvContentPartPr>
            <p14:xfrm>
              <a:off x="2723805" y="5972220"/>
              <a:ext cx="46080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989A71FB-7176-C491-A249-E662426684E6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687805" y="5936220"/>
                <a:ext cx="53244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F6F9EF05-4B77-9F1F-D4B8-EF0726230C30}"/>
                  </a:ext>
                </a:extLst>
              </p14:cNvPr>
              <p14:cNvContentPartPr/>
              <p14:nvPr/>
            </p14:nvContentPartPr>
            <p14:xfrm>
              <a:off x="2561805" y="5819580"/>
              <a:ext cx="298080" cy="388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F6F9EF05-4B77-9F1F-D4B8-EF0726230C30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525805" y="5783580"/>
                <a:ext cx="369720" cy="11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527408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877E6E6-7E03-CD57-3413-AFF612A6314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5715901"/>
              </p:ext>
            </p:extLst>
          </p:nvPr>
        </p:nvGraphicFramePr>
        <p:xfrm>
          <a:off x="329985" y="0"/>
          <a:ext cx="11338560" cy="6153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ontent Placeholder 11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612669900"/>
              </p:ext>
            </p:extLst>
          </p:nvPr>
        </p:nvGraphicFramePr>
        <p:xfrm>
          <a:off x="6485557" y="1325880"/>
          <a:ext cx="5182987" cy="1804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358">
                  <a:extLst>
                    <a:ext uri="{9D8B030D-6E8A-4147-A177-3AD203B41FA5}">
                      <a16:colId xmlns:a16="http://schemas.microsoft.com/office/drawing/2014/main" val="4090902159"/>
                    </a:ext>
                  </a:extLst>
                </a:gridCol>
                <a:gridCol w="10303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03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</a:p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645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producers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3.40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3.37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-0.8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921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Male producers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2.17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2.15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-1.1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921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Female producers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1.23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Farm Structure, 2017 and 2022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130" y="914400"/>
            <a:ext cx="6836819" cy="294251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Farms by Number of Producers</a:t>
            </a:r>
            <a:r>
              <a:rPr lang="en-US" i="1" dirty="0">
                <a:latin typeface="Arial Narrow" panose="020B0606020202030204" pitchFamily="34" charset="0"/>
              </a:rPr>
              <a:t> </a:t>
            </a:r>
            <a:r>
              <a:rPr lang="en-US" b="0" i="1" dirty="0">
                <a:latin typeface="Arial Narrow" panose="020B0606020202030204" pitchFamily="34" charset="0"/>
              </a:rPr>
              <a:t>(thousands)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6485559" y="777240"/>
            <a:ext cx="4572000" cy="431411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Producers by Sex </a:t>
            </a:r>
            <a:r>
              <a:rPr lang="en-US" b="0" i="1" dirty="0">
                <a:latin typeface="Arial Narrow" panose="020B0606020202030204" pitchFamily="34" charset="0"/>
              </a:rPr>
              <a:t>(millions)</a:t>
            </a:r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353318" y="704249"/>
            <a:ext cx="6661631" cy="46609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4949" y="3657600"/>
            <a:ext cx="4927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086C4FD-F4BF-4B2B-0743-E7C436B707AB}"/>
                  </a:ext>
                </a:extLst>
              </p14:cNvPr>
              <p14:cNvContentPartPr/>
              <p14:nvPr/>
            </p14:nvContentPartPr>
            <p14:xfrm>
              <a:off x="504405" y="5819220"/>
              <a:ext cx="305640" cy="298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086C4FD-F4BF-4B2B-0743-E7C436B707A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8405" y="5783580"/>
                <a:ext cx="37728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403689F9-9146-6AE4-489A-64B0C10F3841}"/>
                  </a:ext>
                </a:extLst>
              </p14:cNvPr>
              <p14:cNvContentPartPr/>
              <p14:nvPr/>
            </p14:nvContentPartPr>
            <p14:xfrm>
              <a:off x="552285" y="5864220"/>
              <a:ext cx="131760" cy="3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403689F9-9146-6AE4-489A-64B0C10F384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6285" y="5828220"/>
                <a:ext cx="203400" cy="7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673BE8B0-2D6B-88EE-4FE6-35502FD9F068}"/>
                  </a:ext>
                </a:extLst>
              </p14:cNvPr>
              <p14:cNvContentPartPr/>
              <p14:nvPr/>
            </p14:nvContentPartPr>
            <p14:xfrm>
              <a:off x="1066725" y="5876820"/>
              <a:ext cx="123480" cy="104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673BE8B0-2D6B-88EE-4FE6-35502FD9F06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30725" y="5840820"/>
                <a:ext cx="195120" cy="8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038BDB6E-ABAE-10CE-0A6C-D68BB9F04853}"/>
                  </a:ext>
                </a:extLst>
              </p14:cNvPr>
              <p14:cNvContentPartPr/>
              <p14:nvPr/>
            </p14:nvContentPartPr>
            <p14:xfrm>
              <a:off x="1428525" y="5886540"/>
              <a:ext cx="762840" cy="194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038BDB6E-ABAE-10CE-0A6C-D68BB9F04853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92525" y="5850540"/>
                <a:ext cx="834480" cy="9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5A2910D2-365D-174F-5FF2-888017BF6465}"/>
                  </a:ext>
                </a:extLst>
              </p14:cNvPr>
              <p14:cNvContentPartPr/>
              <p14:nvPr/>
            </p14:nvContentPartPr>
            <p14:xfrm>
              <a:off x="2676285" y="5934060"/>
              <a:ext cx="572040" cy="3024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5A2910D2-365D-174F-5FF2-888017BF646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640285" y="5898060"/>
                <a:ext cx="643680" cy="10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989873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125"/>
            <a:ext cx="11709070" cy="475488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Producers by Sex, 2022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914400"/>
            <a:ext cx="6639339" cy="307638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Female Producers by Percent of All Producers, by County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14:cNvPr>
              <p14:cNvContentPartPr/>
              <p14:nvPr/>
            </p14:nvContentPartPr>
            <p14:xfrm>
              <a:off x="533205" y="5823180"/>
              <a:ext cx="303120" cy="349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7205" y="5787180"/>
                <a:ext cx="37476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14:cNvPr>
              <p14:cNvContentPartPr/>
              <p14:nvPr/>
            </p14:nvContentPartPr>
            <p14:xfrm>
              <a:off x="609525" y="5853780"/>
              <a:ext cx="119160" cy="39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3525" y="5818140"/>
                <a:ext cx="190800" cy="7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006B3480-18C1-AE99-EA6B-929433B194B8}"/>
              </a:ext>
            </a:extLst>
          </p:cNvPr>
          <p:cNvGrpSpPr/>
          <p:nvPr/>
        </p:nvGrpSpPr>
        <p:grpSpPr>
          <a:xfrm>
            <a:off x="913365" y="5781780"/>
            <a:ext cx="1317960" cy="124560"/>
            <a:chOff x="913365" y="5781780"/>
            <a:chExt cx="1317960" cy="124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14:cNvPr>
                <p14:cNvContentPartPr/>
                <p14:nvPr/>
              </p14:nvContentPartPr>
              <p14:xfrm>
                <a:off x="913365" y="5847300"/>
                <a:ext cx="220680" cy="2088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7725" y="5811300"/>
                  <a:ext cx="2923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14:cNvPr>
                <p14:cNvContentPartPr/>
                <p14:nvPr/>
              </p14:nvContentPartPr>
              <p14:xfrm>
                <a:off x="1018845" y="5884740"/>
                <a:ext cx="179280" cy="28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82845" y="5848740"/>
                  <a:ext cx="25092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14:cNvPr>
                <p14:cNvContentPartPr/>
                <p14:nvPr/>
              </p14:nvContentPartPr>
              <p14:xfrm>
                <a:off x="1276245" y="5781780"/>
                <a:ext cx="511200" cy="385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240245" y="5745780"/>
                  <a:ext cx="58284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14:cNvPr>
                <p14:cNvContentPartPr/>
                <p14:nvPr/>
              </p14:nvContentPartPr>
              <p14:xfrm>
                <a:off x="1418805" y="5838660"/>
                <a:ext cx="812520" cy="676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382805" y="5802660"/>
                  <a:ext cx="884160" cy="139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14:cNvPr>
              <p14:cNvContentPartPr/>
              <p14:nvPr/>
            </p14:nvContentPartPr>
            <p14:xfrm>
              <a:off x="2676285" y="5934060"/>
              <a:ext cx="392760" cy="388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640285" y="5898060"/>
                <a:ext cx="464400" cy="11052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88FC4727-CFC6-156A-A6E7-FFE204CD878F}"/>
              </a:ext>
            </a:extLst>
          </p:cNvPr>
          <p:cNvSpPr txBox="1"/>
          <p:nvPr/>
        </p:nvSpPr>
        <p:spPr>
          <a:xfrm>
            <a:off x="3647992" y="5256148"/>
            <a:ext cx="1554480" cy="36576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U.S. = 36%</a:t>
            </a:r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35835160-860E-7495-D00D-C70DD605F52A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37736259"/>
              </p:ext>
            </p:extLst>
          </p:nvPr>
        </p:nvGraphicFramePr>
        <p:xfrm>
          <a:off x="7470648" y="923544"/>
          <a:ext cx="4539042" cy="468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0714">
                  <a:extLst>
                    <a:ext uri="{9D8B030D-6E8A-4147-A177-3AD203B41FA5}">
                      <a16:colId xmlns:a16="http://schemas.microsoft.com/office/drawing/2014/main" val="2827948530"/>
                    </a:ext>
                  </a:extLst>
                </a:gridCol>
                <a:gridCol w="1472319">
                  <a:extLst>
                    <a:ext uri="{9D8B030D-6E8A-4147-A177-3AD203B41FA5}">
                      <a16:colId xmlns:a16="http://schemas.microsoft.com/office/drawing/2014/main" val="752092120"/>
                    </a:ext>
                  </a:extLst>
                </a:gridCol>
              </a:tblGrid>
              <a:tr h="316450">
                <a:tc gridSpan="3">
                  <a:txBody>
                    <a:bodyPr/>
                    <a:lstStyle/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Producers</a:t>
                      </a:r>
                    </a:p>
                  </a:txBody>
                  <a:tcPr marL="149800" marR="149800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9800" marR="149800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Female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9800" marR="149800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Male</a:t>
                      </a:r>
                    </a:p>
                  </a:txBody>
                  <a:tcPr marL="149800" marR="149800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</a:t>
                      </a:r>
                    </a:p>
                  </a:txBody>
                  <a:tcPr marL="149800" marR="149800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1,224,726</a:t>
                      </a:r>
                    </a:p>
                  </a:txBody>
                  <a:tcPr marL="149800" marR="149800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2,149,318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9800" marR="149800"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</a:t>
                      </a:r>
                    </a:p>
                  </a:txBody>
                  <a:tcPr marL="149800" marR="149800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57.8</a:t>
                      </a:r>
                    </a:p>
                  </a:txBody>
                  <a:tcPr marL="149800" marR="149800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58.3</a:t>
                      </a:r>
                    </a:p>
                  </a:txBody>
                  <a:tcPr marL="149800" marR="149800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 gridSpan="3"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bg1"/>
                          </a:solidFill>
                          <a:highlight>
                            <a:srgbClr val="42756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Farms</a:t>
                      </a:r>
                    </a:p>
                  </a:txBody>
                  <a:tcPr marL="149800" marR="149800">
                    <a:solidFill>
                      <a:srgbClr val="4275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1,110,546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1,757,655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f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arm size (acres)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1949" marR="151949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367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481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Value of Production 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$199,959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$303,148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1" name="Graphic 10">
            <a:extLst>
              <a:ext uri="{FF2B5EF4-FFF2-40B4-BE49-F238E27FC236}">
                <a16:creationId xmlns:a16="http://schemas.microsoft.com/office/drawing/2014/main" id="{2209C04B-B3F5-83F2-EC00-E2F6EC47B0E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63790" y="255590"/>
            <a:ext cx="7635240" cy="589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842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2880" y="365126"/>
            <a:ext cx="10816771" cy="592818"/>
          </a:xfrm>
        </p:spPr>
        <p:txBody>
          <a:bodyPr/>
          <a:lstStyle/>
          <a:p>
            <a:r>
              <a:rPr lang="en-US" sz="3200" b="1" dirty="0">
                <a:latin typeface="Arial Narrow" panose="020B0606020202030204" pitchFamily="34" charset="0"/>
              </a:rPr>
              <a:t>Producer Decision Making by Sex, 2022 </a:t>
            </a:r>
            <a:r>
              <a:rPr lang="en-US" sz="2200" b="1" i="1" dirty="0">
                <a:latin typeface="Arial Narrow" panose="020B0606020202030204" pitchFamily="34" charset="0"/>
              </a:rPr>
              <a:t>(percent)</a:t>
            </a:r>
            <a:endParaRPr lang="en-US" sz="2200" b="1" dirty="0">
              <a:latin typeface="Arial Narrow" panose="020B060602020203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35620" y="108647"/>
            <a:ext cx="1155638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cs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7D8AE69-B930-E262-9015-1A916684068B}"/>
              </a:ext>
            </a:extLst>
          </p:cNvPr>
          <p:cNvGrpSpPr/>
          <p:nvPr/>
        </p:nvGrpSpPr>
        <p:grpSpPr>
          <a:xfrm>
            <a:off x="561645" y="5724180"/>
            <a:ext cx="1620000" cy="201960"/>
            <a:chOff x="561645" y="5724180"/>
            <a:chExt cx="1620000" cy="201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28F58161-D561-2E30-70AD-7A5C3EB83C24}"/>
                    </a:ext>
                  </a:extLst>
                </p14:cNvPr>
                <p14:cNvContentPartPr/>
                <p14:nvPr/>
              </p14:nvContentPartPr>
              <p14:xfrm>
                <a:off x="561645" y="5855940"/>
                <a:ext cx="132480" cy="18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28F58161-D561-2E30-70AD-7A5C3EB83C24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25645" y="5820300"/>
                  <a:ext cx="2041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7CB35E5A-8FA0-ED39-07DA-A3D6BD9E4AF1}"/>
                    </a:ext>
                  </a:extLst>
                </p14:cNvPr>
                <p14:cNvContentPartPr/>
                <p14:nvPr/>
              </p14:nvContentPartPr>
              <p14:xfrm>
                <a:off x="1095165" y="5819580"/>
                <a:ext cx="13428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7CB35E5A-8FA0-ED39-07DA-A3D6BD9E4AF1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59165" y="5783580"/>
                  <a:ext cx="20592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361B6D2C-3C8E-4C28-4984-7309EFDBA122}"/>
                    </a:ext>
                  </a:extLst>
                </p14:cNvPr>
                <p14:cNvContentPartPr/>
                <p14:nvPr/>
              </p14:nvContentPartPr>
              <p14:xfrm>
                <a:off x="1047645" y="5867460"/>
                <a:ext cx="181440" cy="2844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361B6D2C-3C8E-4C28-4984-7309EFDBA122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11645" y="5831820"/>
                  <a:ext cx="2530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422EEAE5-2D78-F679-A86B-A8D57C104691}"/>
                    </a:ext>
                  </a:extLst>
                </p14:cNvPr>
                <p14:cNvContentPartPr/>
                <p14:nvPr/>
              </p14:nvContentPartPr>
              <p14:xfrm>
                <a:off x="1390365" y="5724180"/>
                <a:ext cx="784080" cy="1008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422EEAE5-2D78-F679-A86B-A8D57C10469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354365" y="5688180"/>
                  <a:ext cx="8557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D22D3685-1472-C84A-9CA2-71E2BB716D65}"/>
                    </a:ext>
                  </a:extLst>
                </p14:cNvPr>
                <p14:cNvContentPartPr/>
                <p14:nvPr/>
              </p14:nvContentPartPr>
              <p14:xfrm>
                <a:off x="1437885" y="5857020"/>
                <a:ext cx="704520" cy="2952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D22D3685-1472-C84A-9CA2-71E2BB716D65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401885" y="5821380"/>
                  <a:ext cx="77616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595074BB-8D4F-1E7D-D0F0-D8F0582F25DA}"/>
                    </a:ext>
                  </a:extLst>
                </p14:cNvPr>
                <p14:cNvContentPartPr/>
                <p14:nvPr/>
              </p14:nvContentPartPr>
              <p14:xfrm>
                <a:off x="1561725" y="5876460"/>
                <a:ext cx="619920" cy="4968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595074BB-8D4F-1E7D-D0F0-D8F0582F25D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525725" y="5840460"/>
                  <a:ext cx="691560" cy="121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76BA07E7-26F5-6150-CE8B-ECCD360751B9}"/>
                  </a:ext>
                </a:extLst>
              </p14:cNvPr>
              <p14:cNvContentPartPr/>
              <p14:nvPr/>
            </p14:nvContentPartPr>
            <p14:xfrm>
              <a:off x="2742885" y="5914980"/>
              <a:ext cx="424080" cy="1980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76BA07E7-26F5-6150-CE8B-ECCD360751B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2706885" y="5878980"/>
                <a:ext cx="495720" cy="9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50561349-8AD3-F3DC-C627-C1A2A62E3D23}"/>
                  </a:ext>
                </a:extLst>
              </p14:cNvPr>
              <p14:cNvContentPartPr/>
              <p14:nvPr/>
            </p14:nvContentPartPr>
            <p14:xfrm>
              <a:off x="2695365" y="5925060"/>
              <a:ext cx="447840" cy="3888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50561349-8AD3-F3DC-C627-C1A2A62E3D23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659365" y="5889060"/>
                <a:ext cx="519480" cy="1105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3E077CC-63F6-FC38-6BAB-5A8C46BBD14C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06539316"/>
              </p:ext>
            </p:extLst>
          </p:nvPr>
        </p:nvGraphicFramePr>
        <p:xfrm>
          <a:off x="1229085" y="782805"/>
          <a:ext cx="10124714" cy="5248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</p:spTree>
    <p:extLst>
      <p:ext uri="{BB962C8B-B14F-4D97-AF65-F5344CB8AC3E}">
        <p14:creationId xmlns:p14="http://schemas.microsoft.com/office/powerpoint/2010/main" val="1272042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125"/>
            <a:ext cx="11709070" cy="475488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Average Age of Producers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914400"/>
            <a:ext cx="5819445" cy="370475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By County, 2022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14:cNvPr>
              <p14:cNvContentPartPr/>
              <p14:nvPr/>
            </p14:nvContentPartPr>
            <p14:xfrm>
              <a:off x="533205" y="5823180"/>
              <a:ext cx="303120" cy="349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7205" y="5787180"/>
                <a:ext cx="37476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14:cNvPr>
              <p14:cNvContentPartPr/>
              <p14:nvPr/>
            </p14:nvContentPartPr>
            <p14:xfrm>
              <a:off x="609525" y="5853780"/>
              <a:ext cx="119160" cy="39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3525" y="5818140"/>
                <a:ext cx="190800" cy="7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006B3480-18C1-AE99-EA6B-929433B194B8}"/>
              </a:ext>
            </a:extLst>
          </p:cNvPr>
          <p:cNvGrpSpPr/>
          <p:nvPr/>
        </p:nvGrpSpPr>
        <p:grpSpPr>
          <a:xfrm>
            <a:off x="913365" y="5781780"/>
            <a:ext cx="1317960" cy="124560"/>
            <a:chOff x="913365" y="5781780"/>
            <a:chExt cx="1317960" cy="124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14:cNvPr>
                <p14:cNvContentPartPr/>
                <p14:nvPr/>
              </p14:nvContentPartPr>
              <p14:xfrm>
                <a:off x="913365" y="5847300"/>
                <a:ext cx="220680" cy="2088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7725" y="5811300"/>
                  <a:ext cx="2923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14:cNvPr>
                <p14:cNvContentPartPr/>
                <p14:nvPr/>
              </p14:nvContentPartPr>
              <p14:xfrm>
                <a:off x="1018845" y="5884740"/>
                <a:ext cx="179280" cy="28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82845" y="5848740"/>
                  <a:ext cx="25092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14:cNvPr>
                <p14:cNvContentPartPr/>
                <p14:nvPr/>
              </p14:nvContentPartPr>
              <p14:xfrm>
                <a:off x="1276245" y="5781780"/>
                <a:ext cx="511200" cy="385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240245" y="5745780"/>
                  <a:ext cx="58284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14:cNvPr>
                <p14:cNvContentPartPr/>
                <p14:nvPr/>
              </p14:nvContentPartPr>
              <p14:xfrm>
                <a:off x="1418805" y="5838660"/>
                <a:ext cx="812520" cy="676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382805" y="5802660"/>
                  <a:ext cx="884160" cy="139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14:cNvPr>
              <p14:cNvContentPartPr/>
              <p14:nvPr/>
            </p14:nvContentPartPr>
            <p14:xfrm>
              <a:off x="2676285" y="5934060"/>
              <a:ext cx="392760" cy="388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640285" y="5898060"/>
                <a:ext cx="464400" cy="1105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6" name="Content Placeholder 4">
            <a:extLst>
              <a:ext uri="{FF2B5EF4-FFF2-40B4-BE49-F238E27FC236}">
                <a16:creationId xmlns:a16="http://schemas.microsoft.com/office/drawing/2014/main" id="{249B5FA3-26BA-A5F4-D755-C52907EA72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3246025"/>
              </p:ext>
            </p:extLst>
          </p:nvPr>
        </p:nvGraphicFramePr>
        <p:xfrm>
          <a:off x="7991060" y="1281158"/>
          <a:ext cx="3946609" cy="2446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4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345">
                <a:tc gridSpan="2">
                  <a:txBody>
                    <a:bodyPr/>
                    <a:lstStyle/>
                    <a:p>
                      <a:pPr algn="l"/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Producers, 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2002 - 2022 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05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2002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53.2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5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2007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54.9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5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2012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56.3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5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57.5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605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58.1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767771"/>
                  </a:ext>
                </a:extLst>
              </a:tr>
            </a:tbl>
          </a:graphicData>
        </a:graphic>
      </p:graphicFrame>
      <p:pic>
        <p:nvPicPr>
          <p:cNvPr id="19" name="Graphic 18">
            <a:extLst>
              <a:ext uri="{FF2B5EF4-FFF2-40B4-BE49-F238E27FC236}">
                <a16:creationId xmlns:a16="http://schemas.microsoft.com/office/drawing/2014/main" id="{F2644C88-623C-4109-C707-4EAC1350ACE2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2943" t="18672" r="2487" b="4983"/>
          <a:stretch/>
        </p:blipFill>
        <p:spPr>
          <a:xfrm>
            <a:off x="353398" y="1288878"/>
            <a:ext cx="7134172" cy="445037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018D9E6-569E-899C-BCA2-24B232EED61B}"/>
              </a:ext>
            </a:extLst>
          </p:cNvPr>
          <p:cNvSpPr txBox="1"/>
          <p:nvPr/>
        </p:nvSpPr>
        <p:spPr>
          <a:xfrm>
            <a:off x="3920484" y="5245756"/>
            <a:ext cx="1499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U.S. = 58.1</a:t>
            </a:r>
          </a:p>
        </p:txBody>
      </p:sp>
    </p:spTree>
    <p:extLst>
      <p:ext uri="{BB962C8B-B14F-4D97-AF65-F5344CB8AC3E}">
        <p14:creationId xmlns:p14="http://schemas.microsoft.com/office/powerpoint/2010/main" val="10571890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A4F8112C-77D7-3B03-4E35-5594FC3EDD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54" t="18863" r="6290" b="5325"/>
          <a:stretch/>
        </p:blipFill>
        <p:spPr>
          <a:xfrm>
            <a:off x="182880" y="1366200"/>
            <a:ext cx="6984083" cy="4434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125"/>
            <a:ext cx="11709070" cy="475488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Young Producers (Under 35 years), 2022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914400"/>
            <a:ext cx="5819445" cy="370476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As a Percent of All Producers, by County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14:cNvPr>
              <p14:cNvContentPartPr/>
              <p14:nvPr/>
            </p14:nvContentPartPr>
            <p14:xfrm>
              <a:off x="533205" y="5823180"/>
              <a:ext cx="303120" cy="349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7205" y="5787180"/>
                <a:ext cx="37476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14:cNvPr>
              <p14:cNvContentPartPr/>
              <p14:nvPr/>
            </p14:nvContentPartPr>
            <p14:xfrm>
              <a:off x="609525" y="5853780"/>
              <a:ext cx="119160" cy="39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3525" y="5818140"/>
                <a:ext cx="190800" cy="7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006B3480-18C1-AE99-EA6B-929433B194B8}"/>
              </a:ext>
            </a:extLst>
          </p:cNvPr>
          <p:cNvGrpSpPr/>
          <p:nvPr/>
        </p:nvGrpSpPr>
        <p:grpSpPr>
          <a:xfrm>
            <a:off x="913365" y="5781780"/>
            <a:ext cx="1317960" cy="124560"/>
            <a:chOff x="913365" y="5781780"/>
            <a:chExt cx="1317960" cy="124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14:cNvPr>
                <p14:cNvContentPartPr/>
                <p14:nvPr/>
              </p14:nvContentPartPr>
              <p14:xfrm>
                <a:off x="913365" y="5847300"/>
                <a:ext cx="220680" cy="2088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7725" y="5811300"/>
                  <a:ext cx="2923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14:cNvPr>
                <p14:cNvContentPartPr/>
                <p14:nvPr/>
              </p14:nvContentPartPr>
              <p14:xfrm>
                <a:off x="1018845" y="5884740"/>
                <a:ext cx="179280" cy="28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82845" y="5848740"/>
                  <a:ext cx="25092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14:cNvPr>
                <p14:cNvContentPartPr/>
                <p14:nvPr/>
              </p14:nvContentPartPr>
              <p14:xfrm>
                <a:off x="1276245" y="5781780"/>
                <a:ext cx="511200" cy="385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240245" y="5745780"/>
                  <a:ext cx="58284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14:cNvPr>
                <p14:cNvContentPartPr/>
                <p14:nvPr/>
              </p14:nvContentPartPr>
              <p14:xfrm>
                <a:off x="1418805" y="5838660"/>
                <a:ext cx="812520" cy="676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382805" y="5802660"/>
                  <a:ext cx="884160" cy="139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14:cNvPr>
              <p14:cNvContentPartPr/>
              <p14:nvPr/>
            </p14:nvContentPartPr>
            <p14:xfrm>
              <a:off x="2676285" y="5934060"/>
              <a:ext cx="392760" cy="388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640285" y="5898060"/>
                <a:ext cx="464400" cy="1105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E72CACE-2E4D-CC16-B8F5-5FF059A209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5053422"/>
              </p:ext>
            </p:extLst>
          </p:nvPr>
        </p:nvGraphicFramePr>
        <p:xfrm>
          <a:off x="7381301" y="921801"/>
          <a:ext cx="4674864" cy="4736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0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 gridSpan="3"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Producers 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Young</a:t>
                      </a:r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296,480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3,374,044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l"/>
                      <a:endParaRPr lang="en-US" sz="18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age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28.6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58.1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 gridSpan="3"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Farms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221,233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1,900,487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f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arm size (acres)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1949" marR="151949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475</a:t>
                      </a:r>
                    </a:p>
                  </a:txBody>
                  <a:tcPr marL="151949" marR="151949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463</a:t>
                      </a:r>
                    </a:p>
                  </a:txBody>
                  <a:tcPr marL="151949" marR="151949"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8368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Total Value of Production 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$363,592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$285,762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88FC4727-CFC6-156A-A6E7-FFE204CD878F}"/>
              </a:ext>
            </a:extLst>
          </p:cNvPr>
          <p:cNvSpPr txBox="1"/>
          <p:nvPr/>
        </p:nvSpPr>
        <p:spPr>
          <a:xfrm>
            <a:off x="3869334" y="5262682"/>
            <a:ext cx="142218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U.S. = 8.8%</a:t>
            </a:r>
          </a:p>
        </p:txBody>
      </p:sp>
    </p:spTree>
    <p:extLst>
      <p:ext uri="{BB962C8B-B14F-4D97-AF65-F5344CB8AC3E}">
        <p14:creationId xmlns:p14="http://schemas.microsoft.com/office/powerpoint/2010/main" val="1740997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Census Data Collection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Farms and Ranches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Economics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Demographics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Future Census Products</a:t>
            </a:r>
          </a:p>
          <a:p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4280B78-749A-D6A4-148C-1665634C3ED5}"/>
                  </a:ext>
                </a:extLst>
              </p14:cNvPr>
              <p14:cNvContentPartPr/>
              <p14:nvPr/>
            </p14:nvContentPartPr>
            <p14:xfrm>
              <a:off x="537687" y="5820988"/>
              <a:ext cx="400680" cy="18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4280B78-749A-D6A4-148C-1665634C3ED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1687" y="5784988"/>
                <a:ext cx="472320" cy="9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07B3FCD-ADCC-412F-ACE8-DAFCFAB56653}"/>
                  </a:ext>
                </a:extLst>
              </p14:cNvPr>
              <p14:cNvContentPartPr/>
              <p14:nvPr/>
            </p14:nvContentPartPr>
            <p14:xfrm>
              <a:off x="537687" y="5850868"/>
              <a:ext cx="203760" cy="64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07B3FCD-ADCC-412F-ACE8-DAFCFAB5665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1687" y="5814868"/>
                <a:ext cx="275400" cy="7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3AC402F-727B-836C-407B-0BB594CD4ABB}"/>
                  </a:ext>
                </a:extLst>
              </p14:cNvPr>
              <p14:cNvContentPartPr/>
              <p14:nvPr/>
            </p14:nvContentPartPr>
            <p14:xfrm>
              <a:off x="1069407" y="5854828"/>
              <a:ext cx="1234440" cy="57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3AC402F-727B-836C-407B-0BB594CD4AB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33407" y="5818828"/>
                <a:ext cx="130608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5115592-D59B-9C5F-B58F-E340FAC83A74}"/>
                  </a:ext>
                </a:extLst>
              </p14:cNvPr>
              <p14:cNvContentPartPr/>
              <p14:nvPr/>
            </p14:nvContentPartPr>
            <p14:xfrm>
              <a:off x="2690487" y="5928628"/>
              <a:ext cx="417600" cy="338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5115592-D59B-9C5F-B58F-E340FAC83A7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54847" y="5892628"/>
                <a:ext cx="489240" cy="10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964761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5CFCC8-B222-1DC8-6D32-5F1E2E23BD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796" y="204739"/>
            <a:ext cx="11305309" cy="804862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 Narrow" panose="020B0606020202030204" pitchFamily="34" charset="0"/>
              </a:rPr>
              <a:t>Young Producers, 2022</a:t>
            </a:r>
            <a:r>
              <a:rPr lang="en-US" sz="3200" b="0" dirty="0">
                <a:latin typeface="Arial Narrow" panose="020B0606020202030204" pitchFamily="34" charset="0"/>
              </a:rPr>
              <a:t> </a:t>
            </a:r>
            <a:r>
              <a:rPr lang="en-US" sz="2400" b="0" i="1" dirty="0">
                <a:latin typeface="Arial Narrow" panose="020B0606020202030204" pitchFamily="34" charset="0"/>
              </a:rPr>
              <a:t>(thousands)</a:t>
            </a:r>
            <a:endParaRPr lang="en-US" sz="2400" i="1" dirty="0">
              <a:latin typeface="Arial Narrow" panose="020B0606020202030204" pitchFamily="34" charset="0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6B87D4-8689-AB0D-7ABC-84424A87E9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9234" y="765735"/>
            <a:ext cx="10250427" cy="53949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CD1CE8-F87F-7BB3-EB8A-57E49874DC1E}"/>
              </a:ext>
            </a:extLst>
          </p:cNvPr>
          <p:cNvSpPr txBox="1"/>
          <p:nvPr/>
        </p:nvSpPr>
        <p:spPr>
          <a:xfrm>
            <a:off x="6217920" y="5230368"/>
            <a:ext cx="155683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U.S. = +3.9%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4506794-78EA-0630-BF95-8B8B1281D7D2}"/>
              </a:ext>
            </a:extLst>
          </p:cNvPr>
          <p:cNvSpPr txBox="1">
            <a:spLocks/>
          </p:cNvSpPr>
          <p:nvPr/>
        </p:nvSpPr>
        <p:spPr>
          <a:xfrm>
            <a:off x="127796" y="697305"/>
            <a:ext cx="5204368" cy="4877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>
                <a:latin typeface="Arial Narrow" panose="020B0606020202030204" pitchFamily="34" charset="0"/>
              </a:rPr>
              <a:t>As a Percent Change 2017 to 2022, by State</a:t>
            </a:r>
            <a:endParaRPr lang="en-US" sz="2200" b="1" i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545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2880" y="365126"/>
            <a:ext cx="10816771" cy="592818"/>
          </a:xfrm>
        </p:spPr>
        <p:txBody>
          <a:bodyPr/>
          <a:lstStyle/>
          <a:p>
            <a:r>
              <a:rPr lang="en-US" sz="3200" b="1" dirty="0">
                <a:latin typeface="Arial Narrow" panose="020B0606020202030204" pitchFamily="34" charset="0"/>
              </a:rPr>
              <a:t>Producer Decision Making by Age, 2022 </a:t>
            </a:r>
            <a:r>
              <a:rPr lang="en-US" sz="2200" b="1" i="1" dirty="0">
                <a:latin typeface="Arial Narrow" panose="020B0606020202030204" pitchFamily="34" charset="0"/>
              </a:rPr>
              <a:t>(percent)</a:t>
            </a:r>
            <a:endParaRPr lang="en-US" sz="2200" b="1" dirty="0">
              <a:latin typeface="Arial Narrow" panose="020B060602020203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35620" y="108647"/>
            <a:ext cx="1155638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cs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7D8AE69-B930-E262-9015-1A916684068B}"/>
              </a:ext>
            </a:extLst>
          </p:cNvPr>
          <p:cNvGrpSpPr/>
          <p:nvPr/>
        </p:nvGrpSpPr>
        <p:grpSpPr>
          <a:xfrm>
            <a:off x="561645" y="5724180"/>
            <a:ext cx="1620000" cy="201960"/>
            <a:chOff x="561645" y="5724180"/>
            <a:chExt cx="1620000" cy="201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28F58161-D561-2E30-70AD-7A5C3EB83C24}"/>
                    </a:ext>
                  </a:extLst>
                </p14:cNvPr>
                <p14:cNvContentPartPr/>
                <p14:nvPr/>
              </p14:nvContentPartPr>
              <p14:xfrm>
                <a:off x="561645" y="5855940"/>
                <a:ext cx="132480" cy="18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28F58161-D561-2E30-70AD-7A5C3EB83C24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25645" y="5819940"/>
                  <a:ext cx="2041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7CB35E5A-8FA0-ED39-07DA-A3D6BD9E4AF1}"/>
                    </a:ext>
                  </a:extLst>
                </p14:cNvPr>
                <p14:cNvContentPartPr/>
                <p14:nvPr/>
              </p14:nvContentPartPr>
              <p14:xfrm>
                <a:off x="1095165" y="5819580"/>
                <a:ext cx="13428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7CB35E5A-8FA0-ED39-07DA-A3D6BD9E4AF1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59261" y="5783580"/>
                  <a:ext cx="205728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361B6D2C-3C8E-4C28-4984-7309EFDBA122}"/>
                    </a:ext>
                  </a:extLst>
                </p14:cNvPr>
                <p14:cNvContentPartPr/>
                <p14:nvPr/>
              </p14:nvContentPartPr>
              <p14:xfrm>
                <a:off x="1047645" y="5867460"/>
                <a:ext cx="181440" cy="2844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361B6D2C-3C8E-4C28-4984-7309EFDBA122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11645" y="5831460"/>
                  <a:ext cx="2530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422EEAE5-2D78-F679-A86B-A8D57C104691}"/>
                    </a:ext>
                  </a:extLst>
                </p14:cNvPr>
                <p14:cNvContentPartPr/>
                <p14:nvPr/>
              </p14:nvContentPartPr>
              <p14:xfrm>
                <a:off x="1390365" y="5724180"/>
                <a:ext cx="784080" cy="1008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422EEAE5-2D78-F679-A86B-A8D57C10469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354365" y="5688180"/>
                  <a:ext cx="8557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D22D3685-1472-C84A-9CA2-71E2BB716D65}"/>
                    </a:ext>
                  </a:extLst>
                </p14:cNvPr>
                <p14:cNvContentPartPr/>
                <p14:nvPr/>
              </p14:nvContentPartPr>
              <p14:xfrm>
                <a:off x="1437885" y="5857020"/>
                <a:ext cx="704520" cy="2952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D22D3685-1472-C84A-9CA2-71E2BB716D65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401903" y="5821020"/>
                  <a:ext cx="776123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595074BB-8D4F-1E7D-D0F0-D8F0582F25DA}"/>
                    </a:ext>
                  </a:extLst>
                </p14:cNvPr>
                <p14:cNvContentPartPr/>
                <p14:nvPr/>
              </p14:nvContentPartPr>
              <p14:xfrm>
                <a:off x="1561725" y="5876460"/>
                <a:ext cx="619920" cy="4968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595074BB-8D4F-1E7D-D0F0-D8F0582F25D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525725" y="5840460"/>
                  <a:ext cx="691560" cy="121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76BA07E7-26F5-6150-CE8B-ECCD360751B9}"/>
                  </a:ext>
                </a:extLst>
              </p14:cNvPr>
              <p14:cNvContentPartPr/>
              <p14:nvPr/>
            </p14:nvContentPartPr>
            <p14:xfrm>
              <a:off x="2742885" y="5914980"/>
              <a:ext cx="424080" cy="1980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76BA07E7-26F5-6150-CE8B-ECCD360751B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2706916" y="5878980"/>
                <a:ext cx="495659" cy="9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50561349-8AD3-F3DC-C627-C1A2A62E3D23}"/>
                  </a:ext>
                </a:extLst>
              </p14:cNvPr>
              <p14:cNvContentPartPr/>
              <p14:nvPr/>
            </p14:nvContentPartPr>
            <p14:xfrm>
              <a:off x="2695365" y="5925060"/>
              <a:ext cx="447840" cy="3888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50561349-8AD3-F3DC-C627-C1A2A62E3D23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659365" y="5889060"/>
                <a:ext cx="519480" cy="1105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3731401-0E21-1092-25FF-241649729F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1070137"/>
              </p:ext>
            </p:extLst>
          </p:nvPr>
        </p:nvGraphicFramePr>
        <p:xfrm>
          <a:off x="1162305" y="860486"/>
          <a:ext cx="10290086" cy="7081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</p:spTree>
    <p:extLst>
      <p:ext uri="{BB962C8B-B14F-4D97-AF65-F5344CB8AC3E}">
        <p14:creationId xmlns:p14="http://schemas.microsoft.com/office/powerpoint/2010/main" val="14980386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125"/>
            <a:ext cx="11709070" cy="475488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New and Beginning Producers (10 years or less on any farm), 2022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777240"/>
            <a:ext cx="5819445" cy="448056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As a Percent of All Producers, by County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14:cNvPr>
              <p14:cNvContentPartPr/>
              <p14:nvPr/>
            </p14:nvContentPartPr>
            <p14:xfrm>
              <a:off x="533205" y="5823180"/>
              <a:ext cx="303120" cy="349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7205" y="5787180"/>
                <a:ext cx="37476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14:cNvPr>
              <p14:cNvContentPartPr/>
              <p14:nvPr/>
            </p14:nvContentPartPr>
            <p14:xfrm>
              <a:off x="609525" y="5853780"/>
              <a:ext cx="119160" cy="39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3525" y="5818140"/>
                <a:ext cx="190800" cy="7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006B3480-18C1-AE99-EA6B-929433B194B8}"/>
              </a:ext>
            </a:extLst>
          </p:cNvPr>
          <p:cNvGrpSpPr/>
          <p:nvPr/>
        </p:nvGrpSpPr>
        <p:grpSpPr>
          <a:xfrm>
            <a:off x="913365" y="5781780"/>
            <a:ext cx="1317960" cy="124560"/>
            <a:chOff x="913365" y="5781780"/>
            <a:chExt cx="1317960" cy="124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14:cNvPr>
                <p14:cNvContentPartPr/>
                <p14:nvPr/>
              </p14:nvContentPartPr>
              <p14:xfrm>
                <a:off x="913365" y="5847300"/>
                <a:ext cx="220680" cy="2088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7725" y="5811300"/>
                  <a:ext cx="2923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14:cNvPr>
                <p14:cNvContentPartPr/>
                <p14:nvPr/>
              </p14:nvContentPartPr>
              <p14:xfrm>
                <a:off x="1018845" y="5884740"/>
                <a:ext cx="179280" cy="28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82845" y="5848740"/>
                  <a:ext cx="25092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14:cNvPr>
                <p14:cNvContentPartPr/>
                <p14:nvPr/>
              </p14:nvContentPartPr>
              <p14:xfrm>
                <a:off x="1276245" y="5781780"/>
                <a:ext cx="511200" cy="385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240245" y="5745780"/>
                  <a:ext cx="58284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14:cNvPr>
                <p14:cNvContentPartPr/>
                <p14:nvPr/>
              </p14:nvContentPartPr>
              <p14:xfrm>
                <a:off x="1418805" y="5838660"/>
                <a:ext cx="812520" cy="676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382805" y="5802660"/>
                  <a:ext cx="884160" cy="139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14:cNvPr>
              <p14:cNvContentPartPr/>
              <p14:nvPr/>
            </p14:nvContentPartPr>
            <p14:xfrm>
              <a:off x="2676285" y="5934060"/>
              <a:ext cx="392760" cy="388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640285" y="5898060"/>
                <a:ext cx="464400" cy="11052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88FC4727-CFC6-156A-A6E7-FFE204CD878F}"/>
              </a:ext>
            </a:extLst>
          </p:cNvPr>
          <p:cNvSpPr txBox="1"/>
          <p:nvPr/>
        </p:nvSpPr>
        <p:spPr>
          <a:xfrm>
            <a:off x="3867912" y="5266944"/>
            <a:ext cx="135806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U.S. = 30%</a:t>
            </a:r>
          </a:p>
        </p:txBody>
      </p:sp>
      <p:graphicFrame>
        <p:nvGraphicFramePr>
          <p:cNvPr id="8" name="Content Placeholder 4">
            <a:extLst>
              <a:ext uri="{FF2B5EF4-FFF2-40B4-BE49-F238E27FC236}">
                <a16:creationId xmlns:a16="http://schemas.microsoft.com/office/drawing/2014/main" id="{FAA6FB21-E229-7C2F-EEB4-C84FD3E39D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9046638"/>
              </p:ext>
            </p:extLst>
          </p:nvPr>
        </p:nvGraphicFramePr>
        <p:xfrm>
          <a:off x="7333749" y="1351805"/>
          <a:ext cx="4718349" cy="4828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5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 gridSpan="3"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Producers 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5480">
                <a:tc>
                  <a:txBody>
                    <a:bodyPr/>
                    <a:lstStyle/>
                    <a:p>
                      <a:pPr algn="l"/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and Beginning</a:t>
                      </a:r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5480"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1,011,715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3,374,044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615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47.1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58.1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 gridSpan="3"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Farms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5480"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630,116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1,900,487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548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arm size (acres)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1949" marR="151949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312</a:t>
                      </a:r>
                    </a:p>
                  </a:txBody>
                  <a:tcPr marL="151949" marR="151949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463</a:t>
                      </a:r>
                    </a:p>
                  </a:txBody>
                  <a:tcPr marL="151949" marR="151949"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548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Value of Production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$194,342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$285,762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6" name="Graphic 15">
            <a:extLst>
              <a:ext uri="{FF2B5EF4-FFF2-40B4-BE49-F238E27FC236}">
                <a16:creationId xmlns:a16="http://schemas.microsoft.com/office/drawing/2014/main" id="{F9EFD662-9501-2150-D1F8-0CDC522A1E65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1453" t="18889" r="3239" b="5324"/>
          <a:stretch/>
        </p:blipFill>
        <p:spPr>
          <a:xfrm>
            <a:off x="221968" y="1320480"/>
            <a:ext cx="7291887" cy="448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5804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125"/>
            <a:ext cx="11709070" cy="475488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Producers with Military Service, 2022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777240"/>
            <a:ext cx="5819445" cy="448056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As a Percent of All Producers, by County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14:cNvPr>
              <p14:cNvContentPartPr/>
              <p14:nvPr/>
            </p14:nvContentPartPr>
            <p14:xfrm>
              <a:off x="533205" y="5823180"/>
              <a:ext cx="303120" cy="349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3E5510E-8C53-AC51-8BCD-A75BFB53A53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7205" y="5787180"/>
                <a:ext cx="37476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14:cNvPr>
              <p14:cNvContentPartPr/>
              <p14:nvPr/>
            </p14:nvContentPartPr>
            <p14:xfrm>
              <a:off x="609525" y="5853780"/>
              <a:ext cx="119160" cy="39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E7BE9A0-5642-116E-E202-BF337D4D1F8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3525" y="5818140"/>
                <a:ext cx="190800" cy="7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006B3480-18C1-AE99-EA6B-929433B194B8}"/>
              </a:ext>
            </a:extLst>
          </p:cNvPr>
          <p:cNvGrpSpPr/>
          <p:nvPr/>
        </p:nvGrpSpPr>
        <p:grpSpPr>
          <a:xfrm>
            <a:off x="913365" y="5781780"/>
            <a:ext cx="1317960" cy="124560"/>
            <a:chOff x="913365" y="5781780"/>
            <a:chExt cx="1317960" cy="124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14:cNvPr>
                <p14:cNvContentPartPr/>
                <p14:nvPr/>
              </p14:nvContentPartPr>
              <p14:xfrm>
                <a:off x="913365" y="5847300"/>
                <a:ext cx="220680" cy="2088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B1049904-C27B-42DE-F05D-9B03B8EC348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7725" y="5811300"/>
                  <a:ext cx="2923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14:cNvPr>
                <p14:cNvContentPartPr/>
                <p14:nvPr/>
              </p14:nvContentPartPr>
              <p14:xfrm>
                <a:off x="1018845" y="5884740"/>
                <a:ext cx="179280" cy="28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02CBF43C-7731-47CE-954E-EC230191BC6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82845" y="5848740"/>
                  <a:ext cx="25092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14:cNvPr>
                <p14:cNvContentPartPr/>
                <p14:nvPr/>
              </p14:nvContentPartPr>
              <p14:xfrm>
                <a:off x="1276245" y="5781780"/>
                <a:ext cx="511200" cy="3852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31B8CBE3-BF75-66AE-8094-31F754DC862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240245" y="5745780"/>
                  <a:ext cx="58284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14:cNvPr>
                <p14:cNvContentPartPr/>
                <p14:nvPr/>
              </p14:nvContentPartPr>
              <p14:xfrm>
                <a:off x="1418805" y="5838660"/>
                <a:ext cx="812520" cy="676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C602A24E-299C-4AC7-F97A-DF60D2F1478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382805" y="5802660"/>
                  <a:ext cx="884160" cy="139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14:cNvPr>
              <p14:cNvContentPartPr/>
              <p14:nvPr/>
            </p14:nvContentPartPr>
            <p14:xfrm>
              <a:off x="2676285" y="5934060"/>
              <a:ext cx="392760" cy="388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061AAF11-8113-61BC-08F4-868F15DF092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640285" y="5898060"/>
                <a:ext cx="464400" cy="11052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88FC4727-CFC6-156A-A6E7-FFE204CD878F}"/>
              </a:ext>
            </a:extLst>
          </p:cNvPr>
          <p:cNvSpPr txBox="1"/>
          <p:nvPr/>
        </p:nvSpPr>
        <p:spPr>
          <a:xfrm>
            <a:off x="3867912" y="5265379"/>
            <a:ext cx="142646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U.S. = 9.1%</a:t>
            </a:r>
          </a:p>
        </p:txBody>
      </p:sp>
      <p:graphicFrame>
        <p:nvGraphicFramePr>
          <p:cNvPr id="16" name="Content Placeholder 4">
            <a:extLst>
              <a:ext uri="{FF2B5EF4-FFF2-40B4-BE49-F238E27FC236}">
                <a16:creationId xmlns:a16="http://schemas.microsoft.com/office/drawing/2014/main" id="{2764549C-F6C6-FDD9-0C00-749E8FB1D7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1593627"/>
              </p:ext>
            </p:extLst>
          </p:nvPr>
        </p:nvGraphicFramePr>
        <p:xfrm>
          <a:off x="7393561" y="537068"/>
          <a:ext cx="4718349" cy="534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9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193">
                  <a:extLst>
                    <a:ext uri="{9D8B030D-6E8A-4147-A177-3AD203B41FA5}">
                      <a16:colId xmlns:a16="http://schemas.microsoft.com/office/drawing/2014/main" val="4252965863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020683811"/>
                    </a:ext>
                  </a:extLst>
                </a:gridCol>
              </a:tblGrid>
              <a:tr h="640080">
                <a:tc gridSpan="3"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Producers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l"/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Military Service</a:t>
                      </a:r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305,753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3,374,044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68.2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58.1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080">
                <a:tc gridSpan="3"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Farms</a:t>
                      </a: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US" sz="1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289,372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1,900,487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arm size (acres)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1949" marR="151949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373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1949" marR="151949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463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1949" marR="151949"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lang="en-US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r>
                        <a:rPr lang="en-US" sz="17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Value of Production 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$169,548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$285,762</a:t>
                      </a:r>
                    </a:p>
                  </a:txBody>
                  <a:tcPr marL="151949" marR="151949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9" name="Graphic 18">
            <a:extLst>
              <a:ext uri="{FF2B5EF4-FFF2-40B4-BE49-F238E27FC236}">
                <a16:creationId xmlns:a16="http://schemas.microsoft.com/office/drawing/2014/main" id="{ACA2B10A-2391-B21B-B245-25D7F4BCFD70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1453" t="17917" r="2670" b="4867"/>
          <a:stretch/>
        </p:blipFill>
        <p:spPr>
          <a:xfrm>
            <a:off x="251527" y="1367028"/>
            <a:ext cx="7232769" cy="450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317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795" y="248347"/>
            <a:ext cx="11709070" cy="656153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Upcoming Census Releases in 2024</a:t>
            </a:r>
            <a:endParaRPr lang="en-US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 Placeholder 5"/>
          <p:cNvSpPr txBox="1">
            <a:spLocks/>
          </p:cNvSpPr>
          <p:nvPr/>
        </p:nvSpPr>
        <p:spPr>
          <a:xfrm>
            <a:off x="5774066" y="1150819"/>
            <a:ext cx="5819445" cy="373181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200" dirty="0">
              <a:latin typeface="+mj-lt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79E36CB-F8F3-E447-4F93-5F653731AECA}"/>
                  </a:ext>
                </a:extLst>
              </p14:cNvPr>
              <p14:cNvContentPartPr/>
              <p14:nvPr/>
            </p14:nvContentPartPr>
            <p14:xfrm>
              <a:off x="514125" y="5829300"/>
              <a:ext cx="11304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79E36CB-F8F3-E447-4F93-5F653731AEC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8125" y="5793300"/>
                <a:ext cx="18468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83D657C-F7DB-285A-57B1-646D8300525C}"/>
                  </a:ext>
                </a:extLst>
              </p14:cNvPr>
              <p14:cNvContentPartPr/>
              <p14:nvPr/>
            </p14:nvContentPartPr>
            <p14:xfrm>
              <a:off x="523485" y="5876820"/>
              <a:ext cx="19152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83D657C-F7DB-285A-57B1-646D8300525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7485" y="5840820"/>
                <a:ext cx="26316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4BC44D6-EC5B-E18D-95F6-096B4861D88F}"/>
                  </a:ext>
                </a:extLst>
              </p14:cNvPr>
              <p14:cNvContentPartPr/>
              <p14:nvPr/>
            </p14:nvContentPartPr>
            <p14:xfrm>
              <a:off x="1027485" y="5857740"/>
              <a:ext cx="110160" cy="198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4BC44D6-EC5B-E18D-95F6-096B4861D88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91845" y="5821740"/>
                <a:ext cx="181800" cy="9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FBE06EBF-D797-D407-51E9-2345C9A89768}"/>
                  </a:ext>
                </a:extLst>
              </p14:cNvPr>
              <p14:cNvContentPartPr/>
              <p14:nvPr/>
            </p14:nvContentPartPr>
            <p14:xfrm>
              <a:off x="1418805" y="5848380"/>
              <a:ext cx="785880" cy="680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FBE06EBF-D797-D407-51E9-2345C9A8976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82805" y="5812380"/>
                <a:ext cx="857520" cy="13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E7C744F7-3775-A532-9167-36752C06CBD1}"/>
                  </a:ext>
                </a:extLst>
              </p14:cNvPr>
              <p14:cNvContentPartPr/>
              <p14:nvPr/>
            </p14:nvContentPartPr>
            <p14:xfrm>
              <a:off x="2704725" y="5943060"/>
              <a:ext cx="497160" cy="104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E7C744F7-3775-A532-9167-36752C06CBD1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668725" y="5907060"/>
                <a:ext cx="568800" cy="8208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4" name="Content Placeholder 10">
            <a:extLst>
              <a:ext uri="{FF2B5EF4-FFF2-40B4-BE49-F238E27FC236}">
                <a16:creationId xmlns:a16="http://schemas.microsoft.com/office/drawing/2014/main" id="{154C8D35-B3EF-2359-13FC-D7B908C4DF1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56934491"/>
              </p:ext>
            </p:extLst>
          </p:nvPr>
        </p:nvGraphicFramePr>
        <p:xfrm>
          <a:off x="1762553" y="984382"/>
          <a:ext cx="8680577" cy="4756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8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8332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r>
                        <a:rPr lang="en-US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Date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Title</a:t>
                      </a:r>
                    </a:p>
                  </a:txBody>
                  <a:tcPr marL="45720" marR="45720"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27</a:t>
                      </a:r>
                    </a:p>
                  </a:txBody>
                  <a:tcPr marL="45720" marR="45720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Market Value of Ag Products Sold Rankings </a:t>
                      </a:r>
                    </a:p>
                  </a:txBody>
                  <a:tcPr marL="45720" marR="45720" anchor="ctr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27</a:t>
                      </a:r>
                    </a:p>
                  </a:txBody>
                  <a:tcPr marL="45720" marR="45720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State &amp; County Profiles</a:t>
                      </a:r>
                    </a:p>
                  </a:txBody>
                  <a:tcPr marL="45720" marR="45720" anchor="ctr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283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May 15</a:t>
                      </a:r>
                    </a:p>
                  </a:txBody>
                  <a:tcPr marL="45720" marR="45720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Congressional District Profiles and Rankings </a:t>
                      </a:r>
                    </a:p>
                  </a:txBody>
                  <a:tcPr marL="45720" marR="45720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28</a:t>
                      </a:r>
                    </a:p>
                  </a:txBody>
                  <a:tcPr marL="45720" marR="45720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Race, Ethnicity &amp; Gender Profiles </a:t>
                      </a:r>
                    </a:p>
                  </a:txBody>
                  <a:tcPr marL="45720" marR="45720"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July 18</a:t>
                      </a:r>
                    </a:p>
                  </a:txBody>
                  <a:tcPr marL="45720" marR="45720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Puerto Rico</a:t>
                      </a:r>
                    </a:p>
                  </a:txBody>
                  <a:tcPr marL="45720" marR="45720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July 24</a:t>
                      </a:r>
                    </a:p>
                  </a:txBody>
                  <a:tcPr marL="45720" marR="45720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Watersheds   </a:t>
                      </a:r>
                    </a:p>
                  </a:txBody>
                  <a:tcPr marL="45720" marR="45720"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29</a:t>
                      </a:r>
                    </a:p>
                  </a:txBody>
                  <a:tcPr marL="45720" marR="45720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American Indian Reservations  </a:t>
                      </a:r>
                    </a:p>
                  </a:txBody>
                  <a:tcPr marL="45720" marR="45720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17</a:t>
                      </a:r>
                    </a:p>
                  </a:txBody>
                  <a:tcPr marL="45720" marR="45720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Specialty Crops  </a:t>
                      </a:r>
                    </a:p>
                  </a:txBody>
                  <a:tcPr marL="45720" marR="45720"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7</a:t>
                      </a:r>
                    </a:p>
                  </a:txBody>
                  <a:tcPr marL="45720" marR="45720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Zip Code Tabulations   </a:t>
                      </a:r>
                    </a:p>
                  </a:txBody>
                  <a:tcPr marL="45720" marR="45720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14</a:t>
                      </a:r>
                    </a:p>
                  </a:txBody>
                  <a:tcPr marL="45720" marR="45720"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Irrigation and Water Management Survey </a:t>
                      </a:r>
                    </a:p>
                  </a:txBody>
                  <a:tcPr marL="45720" marR="45720"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16</a:t>
                      </a:r>
                    </a:p>
                  </a:txBody>
                  <a:tcPr marL="45720" marR="45720"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Census of Aquaculture  </a:t>
                      </a:r>
                    </a:p>
                  </a:txBody>
                  <a:tcPr marL="45720" marR="45720"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72828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4"/>
          </p:nvPr>
        </p:nvSpPr>
        <p:spPr>
          <a:xfrm>
            <a:off x="6078602" y="866154"/>
            <a:ext cx="5715000" cy="5242816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All Reports Available at www.nass.usda.gov 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For Questions </a:t>
            </a:r>
          </a:p>
          <a:p>
            <a:pPr marL="0" indent="0" algn="ctr">
              <a:buNone/>
            </a:pPr>
            <a:r>
              <a:rPr lang="en-US" dirty="0"/>
              <a:t>202-720-2127 </a:t>
            </a:r>
          </a:p>
          <a:p>
            <a:pPr marL="0" indent="0" algn="ctr">
              <a:buNone/>
            </a:pPr>
            <a:r>
              <a:rPr lang="en-US" dirty="0"/>
              <a:t>800-727-9540 nass@nass.usda.gov</a:t>
            </a:r>
          </a:p>
          <a:p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2D61F8D-0135-7875-99BA-372CE1FED300}"/>
                  </a:ext>
                </a:extLst>
              </p14:cNvPr>
              <p14:cNvContentPartPr/>
              <p14:nvPr/>
            </p14:nvContentPartPr>
            <p14:xfrm>
              <a:off x="494685" y="5858460"/>
              <a:ext cx="183600" cy="97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2D61F8D-0135-7875-99BA-372CE1FED30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9045" y="5822820"/>
                <a:ext cx="255240" cy="81360"/>
              </a:xfrm>
              <a:prstGeom prst="rect">
                <a:avLst/>
              </a:prstGeom>
            </p:spPr>
          </p:pic>
        </mc:Fallback>
      </mc:AlternateContent>
      <p:grpSp>
        <p:nvGrpSpPr>
          <p:cNvPr id="8" name="Group 7">
            <a:extLst>
              <a:ext uri="{FF2B5EF4-FFF2-40B4-BE49-F238E27FC236}">
                <a16:creationId xmlns:a16="http://schemas.microsoft.com/office/drawing/2014/main" id="{34439BA8-1C0D-4741-FF82-D6F6B3A5C965}"/>
              </a:ext>
            </a:extLst>
          </p:cNvPr>
          <p:cNvGrpSpPr/>
          <p:nvPr/>
        </p:nvGrpSpPr>
        <p:grpSpPr>
          <a:xfrm>
            <a:off x="1056645" y="5819580"/>
            <a:ext cx="1076760" cy="76680"/>
            <a:chOff x="1056645" y="5819580"/>
            <a:chExt cx="1076760" cy="7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1AFAB7FC-93A0-E233-0D83-FEF7335ABD4A}"/>
                    </a:ext>
                  </a:extLst>
                </p14:cNvPr>
                <p14:cNvContentPartPr/>
                <p14:nvPr/>
              </p14:nvContentPartPr>
              <p14:xfrm>
                <a:off x="1056645" y="5885820"/>
                <a:ext cx="124920" cy="1008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1AFAB7FC-93A0-E233-0D83-FEF7335ABD4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21005" y="5850180"/>
                  <a:ext cx="19656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BE45DB13-3E61-6D77-3D57-E1C3F3376C93}"/>
                    </a:ext>
                  </a:extLst>
                </p14:cNvPr>
                <p14:cNvContentPartPr/>
                <p14:nvPr/>
              </p14:nvContentPartPr>
              <p14:xfrm>
                <a:off x="1390005" y="5819580"/>
                <a:ext cx="181800" cy="36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BE45DB13-3E61-6D77-3D57-E1C3F3376C93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354365" y="5783580"/>
                  <a:ext cx="25344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4E40BF9A-0AC2-E903-35B1-507906A0BB88}"/>
                    </a:ext>
                  </a:extLst>
                </p14:cNvPr>
                <p14:cNvContentPartPr/>
                <p14:nvPr/>
              </p14:nvContentPartPr>
              <p14:xfrm>
                <a:off x="1418805" y="5895900"/>
                <a:ext cx="714600" cy="3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4E40BF9A-0AC2-E903-35B1-507906A0BB88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383165" y="5859900"/>
                  <a:ext cx="786240" cy="72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982B0088-8E76-72BC-0B4E-A46A9AC3E1BA}"/>
                  </a:ext>
                </a:extLst>
              </p14:cNvPr>
              <p14:cNvContentPartPr/>
              <p14:nvPr/>
            </p14:nvContentPartPr>
            <p14:xfrm>
              <a:off x="2685645" y="5952420"/>
              <a:ext cx="467280" cy="201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982B0088-8E76-72BC-0B4E-A46A9AC3E1B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650005" y="5916420"/>
                <a:ext cx="538920" cy="91800"/>
              </a:xfrm>
              <a:prstGeom prst="rect">
                <a:avLst/>
              </a:prstGeom>
            </p:spPr>
          </p:pic>
        </mc:Fallback>
      </mc:AlternateContent>
      <p:pic>
        <p:nvPicPr>
          <p:cNvPr id="17" name="Picture 16" descr="A collage of people in hats&#10;&#10;Description automatically generated">
            <a:extLst>
              <a:ext uri="{FF2B5EF4-FFF2-40B4-BE49-F238E27FC236}">
                <a16:creationId xmlns:a16="http://schemas.microsoft.com/office/drawing/2014/main" id="{40E55FF3-6D46-85D5-8DF3-ED18666B66D1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0344" y="1118238"/>
            <a:ext cx="5156200" cy="385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349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312" y="365124"/>
            <a:ext cx="11658600" cy="731520"/>
          </a:xfrm>
        </p:spPr>
        <p:txBody>
          <a:bodyPr/>
          <a:lstStyle/>
          <a:p>
            <a:r>
              <a:rPr lang="en-US" dirty="0"/>
              <a:t>History of the Census of Agriculture	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0B2C307-2C7D-FF7D-B3BF-3606AFEE777C}"/>
                  </a:ext>
                </a:extLst>
              </p14:cNvPr>
              <p14:cNvContentPartPr/>
              <p14:nvPr/>
            </p14:nvContentPartPr>
            <p14:xfrm>
              <a:off x="555687" y="5868508"/>
              <a:ext cx="1929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0B2C307-2C7D-FF7D-B3BF-3606AFEE777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9687" y="5832868"/>
                <a:ext cx="2646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B1B6F1E-3BB5-766A-17DF-E1BBD3F637F4}"/>
                  </a:ext>
                </a:extLst>
              </p14:cNvPr>
              <p14:cNvContentPartPr/>
              <p14:nvPr/>
            </p14:nvContentPartPr>
            <p14:xfrm>
              <a:off x="991647" y="5856628"/>
              <a:ext cx="230400" cy="68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B1B6F1E-3BB5-766A-17DF-E1BBD3F637F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55647" y="5820628"/>
                <a:ext cx="302040" cy="7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AECB61D-C270-23BB-45E4-2AC67B56FA93}"/>
                  </a:ext>
                </a:extLst>
              </p14:cNvPr>
              <p14:cNvContentPartPr/>
              <p14:nvPr/>
            </p14:nvContentPartPr>
            <p14:xfrm>
              <a:off x="1427967" y="5862748"/>
              <a:ext cx="831600" cy="529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AECB61D-C270-23BB-45E4-2AC67B56FA9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392327" y="5826748"/>
                <a:ext cx="903240" cy="12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538BF019-FA6B-F07F-85AA-5E48F596EC7D}"/>
                  </a:ext>
                </a:extLst>
              </p14:cNvPr>
              <p14:cNvContentPartPr/>
              <p14:nvPr/>
            </p14:nvContentPartPr>
            <p14:xfrm>
              <a:off x="2736927" y="5958148"/>
              <a:ext cx="504000" cy="100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538BF019-FA6B-F07F-85AA-5E48F596EC7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700927" y="5922508"/>
                <a:ext cx="575640" cy="8172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429" y="1245088"/>
            <a:ext cx="9176280" cy="4351338"/>
          </a:xfrm>
        </p:spPr>
        <p:txBody>
          <a:bodyPr/>
          <a:lstStyle/>
          <a:p>
            <a:r>
              <a:rPr lang="en-US" sz="2000" dirty="0"/>
              <a:t>The first Census of Agriculture was conducted in 1840 in 26 states and the District of Columbia.</a:t>
            </a:r>
          </a:p>
          <a:p>
            <a:r>
              <a:rPr lang="en-US" sz="2000" dirty="0"/>
              <a:t>180 years later:</a:t>
            </a:r>
          </a:p>
          <a:p>
            <a:pPr lvl="1"/>
            <a:r>
              <a:rPr lang="en-US" sz="2000" dirty="0"/>
              <a:t>The 2022 Census of Agriculture is the 30</a:t>
            </a:r>
            <a:r>
              <a:rPr lang="en-US" sz="2000" baseline="30000" dirty="0"/>
              <a:t>th</a:t>
            </a:r>
            <a:r>
              <a:rPr lang="en-US" sz="2000" dirty="0"/>
              <a:t> in the series, and the 6</a:t>
            </a:r>
            <a:r>
              <a:rPr lang="en-US" sz="2000" baseline="30000" dirty="0"/>
              <a:t>th</a:t>
            </a:r>
            <a:r>
              <a:rPr lang="en-US" sz="2000" dirty="0"/>
              <a:t> conducted by NASS.</a:t>
            </a:r>
          </a:p>
          <a:p>
            <a:pPr lvl="1"/>
            <a:r>
              <a:rPr lang="en-US" sz="2000" dirty="0"/>
              <a:t>In 1997, the Census of Agriculture was transferred from the Census Bureau to NASS.</a:t>
            </a:r>
          </a:p>
          <a:p>
            <a:pPr lvl="1"/>
            <a:r>
              <a:rPr lang="en-US" sz="2000" dirty="0"/>
              <a:t>The Census of Agriculture encompasses 50 states, Puerto Rico, and outlying areas (Guam, U.S. Virgin Islands, American Samoa, Northern Mariana Islands).</a:t>
            </a:r>
          </a:p>
          <a:p>
            <a:r>
              <a:rPr lang="en-US" sz="2000" dirty="0"/>
              <a:t>Data are available for:</a:t>
            </a:r>
          </a:p>
          <a:p>
            <a:pPr lvl="1"/>
            <a:r>
              <a:rPr lang="en-US" sz="2000" dirty="0"/>
              <a:t>National, state, and county levels</a:t>
            </a:r>
          </a:p>
          <a:p>
            <a:pPr lvl="1"/>
            <a:r>
              <a:rPr lang="en-US" sz="2000" dirty="0"/>
              <a:t>Congressional districts, watersheds, and zip codes</a:t>
            </a:r>
          </a:p>
          <a:p>
            <a:pPr marL="457200" lvl="1" indent="0">
              <a:buNone/>
            </a:pPr>
            <a:r>
              <a:rPr lang="en-US" dirty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1136925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p of the united states&#10;&#10;Description automatically generated">
            <a:extLst>
              <a:ext uri="{FF2B5EF4-FFF2-40B4-BE49-F238E27FC236}">
                <a16:creationId xmlns:a16="http://schemas.microsoft.com/office/drawing/2014/main" id="{80ECBC38-9007-D053-B531-4E55318C0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45920" y="1080020"/>
            <a:ext cx="9601201" cy="4800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Census Data Collection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779145"/>
            <a:ext cx="5819445" cy="489456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Response Rate by State, 2022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6963850" y="960120"/>
            <a:ext cx="4923349" cy="571500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Return Rate by Mode, 2017 and 2022 </a:t>
            </a:r>
            <a:r>
              <a:rPr lang="en-US" b="0" i="1" dirty="0">
                <a:latin typeface="Arial Narrow" panose="020B0606020202030204" pitchFamily="34" charset="0"/>
              </a:rPr>
              <a:t>(percent of returns)</a:t>
            </a:r>
            <a:endParaRPr lang="en-US" i="1" dirty="0">
              <a:latin typeface="Arial Narrow" panose="020B0606020202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8725" y="4973588"/>
            <a:ext cx="15504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U.S. = 61.0%</a:t>
            </a:r>
          </a:p>
        </p:txBody>
      </p:sp>
      <p:graphicFrame>
        <p:nvGraphicFramePr>
          <p:cNvPr id="8" name="Content Placeholder 12">
            <a:extLst>
              <a:ext uri="{FF2B5EF4-FFF2-40B4-BE49-F238E27FC236}">
                <a16:creationId xmlns:a16="http://schemas.microsoft.com/office/drawing/2014/main" id="{25E2C64B-15F5-4291-943E-2C8D36EA2475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129596115"/>
              </p:ext>
            </p:extLst>
          </p:nvPr>
        </p:nvGraphicFramePr>
        <p:xfrm>
          <a:off x="7029831" y="1371600"/>
          <a:ext cx="5056632" cy="4453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2" name="Group 11">
            <a:extLst>
              <a:ext uri="{FF2B5EF4-FFF2-40B4-BE49-F238E27FC236}">
                <a16:creationId xmlns:a16="http://schemas.microsoft.com/office/drawing/2014/main" id="{7E338156-1738-1BA2-EA97-F0C4036BA772}"/>
              </a:ext>
            </a:extLst>
          </p:cNvPr>
          <p:cNvGrpSpPr/>
          <p:nvPr/>
        </p:nvGrpSpPr>
        <p:grpSpPr>
          <a:xfrm>
            <a:off x="542565" y="5819220"/>
            <a:ext cx="821880" cy="57960"/>
            <a:chOff x="542565" y="5819220"/>
            <a:chExt cx="821880" cy="57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8B92DBDD-04F5-F592-DF1D-A8DB3D396656}"/>
                    </a:ext>
                  </a:extLst>
                </p14:cNvPr>
                <p14:cNvContentPartPr/>
                <p14:nvPr/>
              </p14:nvContentPartPr>
              <p14:xfrm>
                <a:off x="542565" y="5819220"/>
                <a:ext cx="266040" cy="4824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8B92DBDD-04F5-F592-DF1D-A8DB3D396656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06565" y="5783580"/>
                  <a:ext cx="33768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3A483CD3-A8C2-D635-9644-C5F264B5D94B}"/>
                    </a:ext>
                  </a:extLst>
                </p14:cNvPr>
                <p14:cNvContentPartPr/>
                <p14:nvPr/>
              </p14:nvContentPartPr>
              <p14:xfrm>
                <a:off x="571365" y="5867460"/>
                <a:ext cx="124560" cy="36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3A483CD3-A8C2-D635-9644-C5F264B5D94B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35365" y="5831460"/>
                  <a:ext cx="1962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56599D12-2A01-AEA5-D94A-384DBA2D3BEA}"/>
                    </a:ext>
                  </a:extLst>
                </p14:cNvPr>
                <p14:cNvContentPartPr/>
                <p14:nvPr/>
              </p14:nvContentPartPr>
              <p14:xfrm>
                <a:off x="1009485" y="5857020"/>
                <a:ext cx="354960" cy="2016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56599D12-2A01-AEA5-D94A-384DBA2D3BEA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73485" y="5821380"/>
                  <a:ext cx="426600" cy="91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95DF2E1A-23D9-FE9E-35C0-206D0ED70CF2}"/>
                  </a:ext>
                </a:extLst>
              </p14:cNvPr>
              <p14:cNvContentPartPr/>
              <p14:nvPr/>
            </p14:nvContentPartPr>
            <p14:xfrm>
              <a:off x="1435365" y="5837580"/>
              <a:ext cx="751680" cy="8928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95DF2E1A-23D9-FE9E-35C0-206D0ED70CF2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399725" y="5801580"/>
                <a:ext cx="823320" cy="16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5B15653D-93CC-965A-88C5-1F7AE4AEC925}"/>
                  </a:ext>
                </a:extLst>
              </p14:cNvPr>
              <p14:cNvContentPartPr/>
              <p14:nvPr/>
            </p14:nvContentPartPr>
            <p14:xfrm>
              <a:off x="2599965" y="5934060"/>
              <a:ext cx="420840" cy="486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5B15653D-93CC-965A-88C5-1F7AE4AEC925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563965" y="5898060"/>
                <a:ext cx="492480" cy="120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93291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Farms and Land in Farms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996950" y="2487613"/>
            <a:ext cx="10207670" cy="3088939"/>
          </a:xfrm>
        </p:spPr>
        <p:txBody>
          <a:bodyPr/>
          <a:lstStyle/>
          <a:p>
            <a:pPr marL="457189" lvl="1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Since 1974, the Census of Agriculture has defined a farm as </a:t>
            </a:r>
          </a:p>
          <a:p>
            <a:pPr marL="457189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189" lvl="1" indent="0">
              <a:buNone/>
            </a:pP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“any place from which $1,000 or more of agricultural products were produced and sold, or normally would have been sold, during the census year.” </a:t>
            </a:r>
          </a:p>
          <a:p>
            <a:pPr lvl="2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1204946-976E-3573-0305-584060ED2A41}"/>
                  </a:ext>
                </a:extLst>
              </p14:cNvPr>
              <p14:cNvContentPartPr/>
              <p14:nvPr/>
            </p14:nvContentPartPr>
            <p14:xfrm>
              <a:off x="543447" y="5857348"/>
              <a:ext cx="137880" cy="118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1204946-976E-3573-0305-584060ED2A4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7807" y="5821348"/>
                <a:ext cx="209520" cy="8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C018CC3-7905-9D88-C6D7-DE0802573288}"/>
                  </a:ext>
                </a:extLst>
              </p14:cNvPr>
              <p14:cNvContentPartPr/>
              <p14:nvPr/>
            </p14:nvContentPartPr>
            <p14:xfrm>
              <a:off x="1027647" y="5862748"/>
              <a:ext cx="185760" cy="259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C018CC3-7905-9D88-C6D7-DE080257328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1647" y="5826748"/>
                <a:ext cx="257400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42A2126-5D6C-7015-3F8C-F1387CA01744}"/>
                  </a:ext>
                </a:extLst>
              </p14:cNvPr>
              <p14:cNvContentPartPr/>
              <p14:nvPr/>
            </p14:nvContentPartPr>
            <p14:xfrm>
              <a:off x="1481967" y="5838628"/>
              <a:ext cx="758520" cy="48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42A2126-5D6C-7015-3F8C-F1387CA0174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445967" y="5802988"/>
                <a:ext cx="83016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87FB8DF-9AE6-2ED4-EAD3-CDE891B0ACA7}"/>
                  </a:ext>
                </a:extLst>
              </p14:cNvPr>
              <p14:cNvContentPartPr/>
              <p14:nvPr/>
            </p14:nvContentPartPr>
            <p14:xfrm>
              <a:off x="2695167" y="5898748"/>
              <a:ext cx="462600" cy="601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87FB8DF-9AE6-2ED4-EAD3-CDE891B0ACA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659167" y="5862748"/>
                <a:ext cx="534240" cy="13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54446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7C563EA1-5696-4A1E-99E8-792C8AC50A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4871139"/>
              </p:ext>
            </p:extLst>
          </p:nvPr>
        </p:nvGraphicFramePr>
        <p:xfrm>
          <a:off x="162688" y="3219730"/>
          <a:ext cx="6894576" cy="2704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BBCF423-C890-435F-A29B-3C8BAA1F8A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5378996"/>
              </p:ext>
            </p:extLst>
          </p:nvPr>
        </p:nvGraphicFramePr>
        <p:xfrm>
          <a:off x="210312" y="731520"/>
          <a:ext cx="689457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" y="365125"/>
            <a:ext cx="11661569" cy="727405"/>
          </a:xfrm>
        </p:spPr>
        <p:txBody>
          <a:bodyPr/>
          <a:lstStyle/>
          <a:p>
            <a:r>
              <a:rPr lang="en-US" sz="3200" b="1" dirty="0">
                <a:latin typeface="Arial Narrow" panose="020B0606020202030204" pitchFamily="34" charset="0"/>
              </a:rPr>
              <a:t>Number of Farms and Land in Farms, 2002 - 2022</a:t>
            </a:r>
          </a:p>
        </p:txBody>
      </p:sp>
      <p:graphicFrame>
        <p:nvGraphicFramePr>
          <p:cNvPr id="9" name="Content Placehold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49647927"/>
              </p:ext>
            </p:extLst>
          </p:nvPr>
        </p:nvGraphicFramePr>
        <p:xfrm>
          <a:off x="7612380" y="1241743"/>
          <a:ext cx="4163945" cy="43942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075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0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5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92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en-US" sz="1800" b="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18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</a:p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</a:t>
                      </a:r>
                      <a:endParaRPr lang="en-US" sz="18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farms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2,042,220</a:t>
                      </a:r>
                      <a:endParaRPr lang="en-US" sz="18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1,900,487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-6.9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r"/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57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Land in farms (acres)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900,217,576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880,100,848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-2.2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640">
                <a:tc gridSpan="3">
                  <a:txBody>
                    <a:bodyPr/>
                    <a:lstStyle/>
                    <a:p>
                      <a:pPr algn="r"/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640">
                <a:tc gridSpan="3">
                  <a:txBody>
                    <a:bodyPr/>
                    <a:lstStyle/>
                    <a:p>
                      <a:pPr algn="l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 farm size (acres)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441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463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+5.0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263183" y="2183154"/>
            <a:ext cx="3092530" cy="369332"/>
          </a:xfrm>
          <a:prstGeom prst="rect">
            <a:avLst/>
          </a:prstGeom>
          <a:solidFill>
            <a:srgbClr val="E7E6E8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Number of Farms (millions)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43CE4C8-5F8F-40DA-7C91-BD904F8F3C3F}"/>
              </a:ext>
            </a:extLst>
          </p:cNvPr>
          <p:cNvGrpSpPr/>
          <p:nvPr/>
        </p:nvGrpSpPr>
        <p:grpSpPr>
          <a:xfrm>
            <a:off x="485847" y="5820988"/>
            <a:ext cx="1672560" cy="95400"/>
            <a:chOff x="485847" y="5820988"/>
            <a:chExt cx="1672560" cy="95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9D5913AC-A9E5-3293-817E-E24CDF54667F}"/>
                    </a:ext>
                  </a:extLst>
                </p14:cNvPr>
                <p14:cNvContentPartPr/>
                <p14:nvPr/>
              </p14:nvContentPartPr>
              <p14:xfrm>
                <a:off x="485847" y="5838628"/>
                <a:ext cx="216000" cy="1620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9D5913AC-A9E5-3293-817E-E24CDF54667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49847" y="5802628"/>
                  <a:ext cx="28764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F9302150-9577-D03B-D593-3A48D84D16A4}"/>
                    </a:ext>
                  </a:extLst>
                </p14:cNvPr>
                <p14:cNvContentPartPr/>
                <p14:nvPr/>
              </p14:nvContentPartPr>
              <p14:xfrm>
                <a:off x="1021887" y="5874628"/>
                <a:ext cx="162720" cy="612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F9302150-9577-D03B-D593-3A48D84D16A4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85887" y="5838988"/>
                  <a:ext cx="23436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87E35EF8-876D-234A-F823-8E65E94EDB89}"/>
                    </a:ext>
                  </a:extLst>
                </p14:cNvPr>
                <p14:cNvContentPartPr/>
                <p14:nvPr/>
              </p14:nvContentPartPr>
              <p14:xfrm>
                <a:off x="1457847" y="5820988"/>
                <a:ext cx="700560" cy="954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87E35EF8-876D-234A-F823-8E65E94EDB8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422207" y="5784988"/>
                  <a:ext cx="772200" cy="167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C3525AEB-0CD4-49A0-7CB7-C1B5995B494E}"/>
                  </a:ext>
                </a:extLst>
              </p14:cNvPr>
              <p14:cNvContentPartPr/>
              <p14:nvPr/>
            </p14:nvContentPartPr>
            <p14:xfrm>
              <a:off x="2725047" y="5945908"/>
              <a:ext cx="433800" cy="129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C3525AEB-0CD4-49A0-7CB7-C1B5995B494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689047" y="5909908"/>
                <a:ext cx="505440" cy="8460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TextBox 10"/>
          <p:cNvSpPr txBox="1"/>
          <p:nvPr/>
        </p:nvSpPr>
        <p:spPr>
          <a:xfrm>
            <a:off x="2115540" y="4374869"/>
            <a:ext cx="3387816" cy="369332"/>
          </a:xfrm>
          <a:prstGeom prst="rect">
            <a:avLst/>
          </a:prstGeom>
          <a:solidFill>
            <a:srgbClr val="E7E6E8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Land in Farms (million acres)</a:t>
            </a:r>
          </a:p>
        </p:txBody>
      </p:sp>
    </p:spTree>
    <p:extLst>
      <p:ext uri="{BB962C8B-B14F-4D97-AF65-F5344CB8AC3E}">
        <p14:creationId xmlns:p14="http://schemas.microsoft.com/office/powerpoint/2010/main" val="2602446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88754" y="5256295"/>
            <a:ext cx="224685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U.S. = 1,900,487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0CCE7A7A-DEF8-F695-00C4-D16F315A2E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55" t="18050" r="4857" b="5345"/>
          <a:stretch/>
        </p:blipFill>
        <p:spPr>
          <a:xfrm>
            <a:off x="365765" y="1244704"/>
            <a:ext cx="7045978" cy="44805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Number of Farms, 2022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777240"/>
            <a:ext cx="7036068" cy="446322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By County</a:t>
            </a:r>
            <a:endParaRPr lang="en-US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742774378"/>
              </p:ext>
            </p:extLst>
          </p:nvPr>
        </p:nvGraphicFramePr>
        <p:xfrm>
          <a:off x="7939532" y="1034071"/>
          <a:ext cx="3233153" cy="4886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5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7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7905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 10 States</a:t>
                      </a:r>
                    </a:p>
                  </a:txBody>
                  <a:tcPr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Texas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230,662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Missouri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87,887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Iowa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86,911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Ohio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76,009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Illinois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71,123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2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Oklahoma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70,378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2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Kentucky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69,425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2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Minnesota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65,531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2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California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63,134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2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Tennessee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63,105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46BA0B8-8A2C-3937-20F7-48090B3FBB60}"/>
                  </a:ext>
                </a:extLst>
              </p14:cNvPr>
              <p14:cNvContentPartPr/>
              <p14:nvPr/>
            </p14:nvContentPartPr>
            <p14:xfrm>
              <a:off x="549567" y="5802988"/>
              <a:ext cx="11952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46BA0B8-8A2C-3937-20F7-48090B3FBB6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3927" y="5766988"/>
                <a:ext cx="19116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3592917-70A5-01D5-D054-843AFF33A275}"/>
                  </a:ext>
                </a:extLst>
              </p14:cNvPr>
              <p14:cNvContentPartPr/>
              <p14:nvPr/>
            </p14:nvContentPartPr>
            <p14:xfrm>
              <a:off x="561447" y="5856628"/>
              <a:ext cx="126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3592917-70A5-01D5-D054-843AFF33A27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25447" y="5820628"/>
                <a:ext cx="198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E1BC4CD8-D4F9-164C-0CA5-C0CB1B83B009}"/>
                  </a:ext>
                </a:extLst>
              </p14:cNvPr>
              <p14:cNvContentPartPr/>
              <p14:nvPr/>
            </p14:nvContentPartPr>
            <p14:xfrm>
              <a:off x="1039527" y="5868508"/>
              <a:ext cx="13752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E1BC4CD8-D4F9-164C-0CA5-C0CB1B83B00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03887" y="5832868"/>
                <a:ext cx="209160" cy="72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F1D8826E-8A18-96C9-4A52-FBBF7D459BD2}"/>
              </a:ext>
            </a:extLst>
          </p:cNvPr>
          <p:cNvGrpSpPr/>
          <p:nvPr/>
        </p:nvGrpSpPr>
        <p:grpSpPr>
          <a:xfrm>
            <a:off x="1452087" y="5826748"/>
            <a:ext cx="734760" cy="85320"/>
            <a:chOff x="1452087" y="5826748"/>
            <a:chExt cx="734760" cy="85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31132AE-2C98-1A02-6436-E1B3BE26110C}"/>
                    </a:ext>
                  </a:extLst>
                </p14:cNvPr>
                <p14:cNvContentPartPr/>
                <p14:nvPr/>
              </p14:nvContentPartPr>
              <p14:xfrm>
                <a:off x="1452087" y="5826748"/>
                <a:ext cx="734760" cy="8532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31132AE-2C98-1A02-6436-E1B3BE26110C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416087" y="5791108"/>
                  <a:ext cx="80640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D3E895B3-AA7C-77DF-5B76-08A9D0C38D73}"/>
                    </a:ext>
                  </a:extLst>
                </p14:cNvPr>
                <p14:cNvContentPartPr/>
                <p14:nvPr/>
              </p14:nvContentPartPr>
              <p14:xfrm>
                <a:off x="1667007" y="5904508"/>
                <a:ext cx="17388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D3E895B3-AA7C-77DF-5B76-08A9D0C38D73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631367" y="5868508"/>
                  <a:ext cx="245520" cy="72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20729685-E734-30B9-D489-7185DCEF82DF}"/>
                  </a:ext>
                </a:extLst>
              </p14:cNvPr>
              <p14:cNvContentPartPr/>
              <p14:nvPr/>
            </p14:nvContentPartPr>
            <p14:xfrm>
              <a:off x="2659167" y="5927548"/>
              <a:ext cx="488880" cy="3780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20729685-E734-30B9-D489-7185DCEF82DF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2623167" y="5891548"/>
                <a:ext cx="560520" cy="109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82205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0E348476-900E-4CDA-1F5C-58F7575BE4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165" t="18783" r="4897" b="4754"/>
          <a:stretch/>
        </p:blipFill>
        <p:spPr>
          <a:xfrm>
            <a:off x="295515" y="1348578"/>
            <a:ext cx="7047680" cy="44805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Land in Farms, 2022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777240"/>
            <a:ext cx="6079795" cy="448056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As a Percent of Total, by County</a:t>
            </a:r>
            <a:endParaRPr lang="en-US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9" name="Content Placeholder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36207203"/>
              </p:ext>
            </p:extLst>
          </p:nvPr>
        </p:nvGraphicFramePr>
        <p:xfrm>
          <a:off x="7475220" y="1059543"/>
          <a:ext cx="4421265" cy="3961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1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4095">
                <a:tc>
                  <a:txBody>
                    <a:bodyPr/>
                    <a:lstStyle/>
                    <a:p>
                      <a:r>
                        <a:rPr lang="en-US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of Use</a:t>
                      </a:r>
                    </a:p>
                  </a:txBody>
                  <a:tcPr anchor="ctr">
                    <a:solidFill>
                      <a:srgbClr val="4275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Acres</a:t>
                      </a:r>
                    </a:p>
                    <a:p>
                      <a:pPr algn="ctr"/>
                      <a:r>
                        <a:rPr lang="en-US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b="0" i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millions</a:t>
                      </a:r>
                      <a:r>
                        <a:rPr lang="en-US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anchor="ctr">
                    <a:solidFill>
                      <a:srgbClr val="4275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5745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880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745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Permanent Pasture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393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9314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Cropland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9314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</a:t>
                      </a:r>
                      <a:r>
                        <a:rPr lang="en-US" i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Harvested Cropland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i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301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5745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Woodland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anchor="b">
                    <a:solidFill>
                      <a:srgbClr val="CCD1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5745">
                <a:tc>
                  <a:txBody>
                    <a:bodyPr/>
                    <a:lstStyle/>
                    <a:p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Other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anchor="b">
                    <a:solidFill>
                      <a:srgbClr val="E7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CEAA422-A962-7D49-CFC3-C093FCB56E86}"/>
              </a:ext>
            </a:extLst>
          </p:cNvPr>
          <p:cNvSpPr txBox="1"/>
          <p:nvPr/>
        </p:nvSpPr>
        <p:spPr>
          <a:xfrm>
            <a:off x="3935099" y="5170868"/>
            <a:ext cx="140865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U.S. = 38.9%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DDBD47B-333C-4FF4-08B0-9953389E723B}"/>
                  </a:ext>
                </a:extLst>
              </p14:cNvPr>
              <p14:cNvContentPartPr/>
              <p14:nvPr/>
            </p14:nvContentPartPr>
            <p14:xfrm>
              <a:off x="561645" y="5844060"/>
              <a:ext cx="177840" cy="237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DDBD47B-333C-4FF4-08B0-9953389E723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25645" y="5808420"/>
                <a:ext cx="24948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AE2B67A-723F-CE29-C781-2F5FE312BFBC}"/>
                  </a:ext>
                </a:extLst>
              </p14:cNvPr>
              <p14:cNvContentPartPr/>
              <p14:nvPr/>
            </p14:nvContentPartPr>
            <p14:xfrm>
              <a:off x="1028565" y="5857740"/>
              <a:ext cx="100800" cy="19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AE2B67A-723F-CE29-C781-2F5FE312BFB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92565" y="5821740"/>
                <a:ext cx="172440" cy="91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17943EED-43EC-FF80-A5FE-0AA7B0F130AD}"/>
              </a:ext>
            </a:extLst>
          </p:cNvPr>
          <p:cNvGrpSpPr/>
          <p:nvPr/>
        </p:nvGrpSpPr>
        <p:grpSpPr>
          <a:xfrm>
            <a:off x="997605" y="5857740"/>
            <a:ext cx="1222920" cy="67320"/>
            <a:chOff x="997605" y="5857740"/>
            <a:chExt cx="1222920" cy="67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E4581EDF-5DA8-11D2-C22A-B2C714FBA32A}"/>
                    </a:ext>
                  </a:extLst>
                </p14:cNvPr>
                <p14:cNvContentPartPr/>
                <p14:nvPr/>
              </p14:nvContentPartPr>
              <p14:xfrm>
                <a:off x="997605" y="5886540"/>
                <a:ext cx="50760" cy="1908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E4581EDF-5DA8-11D2-C22A-B2C714FBA32A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61605" y="5850540"/>
                  <a:ext cx="12240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03BCC660-131E-8871-C0D6-9632DDC88449}"/>
                    </a:ext>
                  </a:extLst>
                </p14:cNvPr>
                <p14:cNvContentPartPr/>
                <p14:nvPr/>
              </p14:nvContentPartPr>
              <p14:xfrm>
                <a:off x="1247445" y="5857740"/>
                <a:ext cx="973080" cy="6732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03BCC660-131E-8871-C0D6-9632DDC88449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211445" y="5821740"/>
                  <a:ext cx="1044720" cy="138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E9D4E36F-880F-CAF3-651C-8ABA5DAE2692}"/>
                  </a:ext>
                </a:extLst>
              </p14:cNvPr>
              <p14:cNvContentPartPr/>
              <p14:nvPr/>
            </p14:nvContentPartPr>
            <p14:xfrm>
              <a:off x="2695365" y="5952420"/>
              <a:ext cx="390960" cy="2052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E9D4E36F-880F-CAF3-651C-8ABA5DAE2692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659365" y="5916420"/>
                <a:ext cx="462600" cy="92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638928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 Layout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A8649"/>
      </a:accent1>
      <a:accent2>
        <a:srgbClr val="D26127"/>
      </a:accent2>
      <a:accent3>
        <a:srgbClr val="009FCA"/>
      </a:accent3>
      <a:accent4>
        <a:srgbClr val="CEB52C"/>
      </a:accent4>
      <a:accent5>
        <a:srgbClr val="767776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ection Title Layou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lide Layout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B8D3"/>
      </a:accent1>
      <a:accent2>
        <a:srgbClr val="42756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7 Census Colors">
    <a:dk1>
      <a:sysClr val="windowText" lastClr="000000"/>
    </a:dk1>
    <a:lt1>
      <a:sysClr val="window" lastClr="FFFFFF"/>
    </a:lt1>
    <a:dk2>
      <a:srgbClr val="3A518F"/>
    </a:dk2>
    <a:lt2>
      <a:srgbClr val="E7E6E6"/>
    </a:lt2>
    <a:accent1>
      <a:srgbClr val="A7B5DB"/>
    </a:accent1>
    <a:accent2>
      <a:srgbClr val="0A5540"/>
    </a:accent2>
    <a:accent3>
      <a:srgbClr val="D26127"/>
    </a:accent3>
    <a:accent4>
      <a:srgbClr val="7F2629"/>
    </a:accent4>
    <a:accent5>
      <a:srgbClr val="CEB52C"/>
    </a:accent5>
    <a:accent6>
      <a:srgbClr val="7FBB42"/>
    </a:accent6>
    <a:hlink>
      <a:srgbClr val="E7E6E6"/>
    </a:hlink>
    <a:folHlink>
      <a:srgbClr val="9F7D2D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17 Census Colors">
    <a:dk1>
      <a:sysClr val="windowText" lastClr="000000"/>
    </a:dk1>
    <a:lt1>
      <a:sysClr val="window" lastClr="FFFFFF"/>
    </a:lt1>
    <a:dk2>
      <a:srgbClr val="3A518F"/>
    </a:dk2>
    <a:lt2>
      <a:srgbClr val="E7E6E6"/>
    </a:lt2>
    <a:accent1>
      <a:srgbClr val="A7B5DB"/>
    </a:accent1>
    <a:accent2>
      <a:srgbClr val="0A5540"/>
    </a:accent2>
    <a:accent3>
      <a:srgbClr val="D26127"/>
    </a:accent3>
    <a:accent4>
      <a:srgbClr val="7F2629"/>
    </a:accent4>
    <a:accent5>
      <a:srgbClr val="CEB52C"/>
    </a:accent5>
    <a:accent6>
      <a:srgbClr val="7FBB42"/>
    </a:accent6>
    <a:hlink>
      <a:srgbClr val="E7E6E6"/>
    </a:hlink>
    <a:folHlink>
      <a:srgbClr val="9F7D2D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17 Census Colors">
    <a:dk1>
      <a:sysClr val="windowText" lastClr="000000"/>
    </a:dk1>
    <a:lt1>
      <a:sysClr val="window" lastClr="FFFFFF"/>
    </a:lt1>
    <a:dk2>
      <a:srgbClr val="3A518F"/>
    </a:dk2>
    <a:lt2>
      <a:srgbClr val="E7E6E6"/>
    </a:lt2>
    <a:accent1>
      <a:srgbClr val="A7B5DB"/>
    </a:accent1>
    <a:accent2>
      <a:srgbClr val="0A5540"/>
    </a:accent2>
    <a:accent3>
      <a:srgbClr val="D26127"/>
    </a:accent3>
    <a:accent4>
      <a:srgbClr val="7F2629"/>
    </a:accent4>
    <a:accent5>
      <a:srgbClr val="CEB52C"/>
    </a:accent5>
    <a:accent6>
      <a:srgbClr val="7FBB42"/>
    </a:accent6>
    <a:hlink>
      <a:srgbClr val="E7E6E6"/>
    </a:hlink>
    <a:folHlink>
      <a:srgbClr val="9F7D2D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17 Census Colors">
    <a:dk1>
      <a:sysClr val="windowText" lastClr="000000"/>
    </a:dk1>
    <a:lt1>
      <a:sysClr val="window" lastClr="FFFFFF"/>
    </a:lt1>
    <a:dk2>
      <a:srgbClr val="3A518F"/>
    </a:dk2>
    <a:lt2>
      <a:srgbClr val="E7E6E6"/>
    </a:lt2>
    <a:accent1>
      <a:srgbClr val="A7B5DB"/>
    </a:accent1>
    <a:accent2>
      <a:srgbClr val="0A5540"/>
    </a:accent2>
    <a:accent3>
      <a:srgbClr val="D26127"/>
    </a:accent3>
    <a:accent4>
      <a:srgbClr val="7F2629"/>
    </a:accent4>
    <a:accent5>
      <a:srgbClr val="CEB52C"/>
    </a:accent5>
    <a:accent6>
      <a:srgbClr val="7FBB42"/>
    </a:accent6>
    <a:hlink>
      <a:srgbClr val="E7E6E6"/>
    </a:hlink>
    <a:folHlink>
      <a:srgbClr val="9F7D2D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17 Census Colors">
    <a:dk1>
      <a:sysClr val="windowText" lastClr="000000"/>
    </a:dk1>
    <a:lt1>
      <a:sysClr val="window" lastClr="FFFFFF"/>
    </a:lt1>
    <a:dk2>
      <a:srgbClr val="3A518F"/>
    </a:dk2>
    <a:lt2>
      <a:srgbClr val="E7E6E6"/>
    </a:lt2>
    <a:accent1>
      <a:srgbClr val="A7B5DB"/>
    </a:accent1>
    <a:accent2>
      <a:srgbClr val="0A5540"/>
    </a:accent2>
    <a:accent3>
      <a:srgbClr val="D26127"/>
    </a:accent3>
    <a:accent4>
      <a:srgbClr val="7F2629"/>
    </a:accent4>
    <a:accent5>
      <a:srgbClr val="CEB52C"/>
    </a:accent5>
    <a:accent6>
      <a:srgbClr val="7FBB42"/>
    </a:accent6>
    <a:hlink>
      <a:srgbClr val="E7E6E6"/>
    </a:hlink>
    <a:folHlink>
      <a:srgbClr val="9F7D2D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7 Census Colors">
    <a:dk1>
      <a:sysClr val="windowText" lastClr="000000"/>
    </a:dk1>
    <a:lt1>
      <a:sysClr val="window" lastClr="FFFFFF"/>
    </a:lt1>
    <a:dk2>
      <a:srgbClr val="3A518F"/>
    </a:dk2>
    <a:lt2>
      <a:srgbClr val="E7E6E6"/>
    </a:lt2>
    <a:accent1>
      <a:srgbClr val="A7B5DB"/>
    </a:accent1>
    <a:accent2>
      <a:srgbClr val="0A5540"/>
    </a:accent2>
    <a:accent3>
      <a:srgbClr val="D26127"/>
    </a:accent3>
    <a:accent4>
      <a:srgbClr val="7F2629"/>
    </a:accent4>
    <a:accent5>
      <a:srgbClr val="CEB52C"/>
    </a:accent5>
    <a:accent6>
      <a:srgbClr val="7FBB42"/>
    </a:accent6>
    <a:hlink>
      <a:srgbClr val="E7E6E6"/>
    </a:hlink>
    <a:folHlink>
      <a:srgbClr val="9F7D2D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f80728c2-af65-4c84-ba1e-db7534c74cf7" xsi:nil="true"/>
    <LikesCount xmlns="http://schemas.microsoft.com/sharepoint/v3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E22C6443A144BFACBBDDB4703B56" ma:contentTypeVersion="17" ma:contentTypeDescription="Create a new document." ma:contentTypeScope="" ma:versionID="367295aa2b33dbad1a3d1c2c9ac5aaa9">
  <xsd:schema xmlns:xsd="http://www.w3.org/2001/XMLSchema" xmlns:xs="http://www.w3.org/2001/XMLSchema" xmlns:p="http://schemas.microsoft.com/office/2006/metadata/properties" xmlns:ns1="http://schemas.microsoft.com/sharepoint/v3" xmlns:ns2="f80728c2-af65-4c84-ba1e-db7534c74cf7" xmlns:ns3="a87ce360-2521-48f0-a407-f6f484660fa2" targetNamespace="http://schemas.microsoft.com/office/2006/metadata/properties" ma:root="true" ma:fieldsID="62f3de6b11d13ddda196cecfa22c71c9" ns1:_="" ns2:_="" ns3:_="">
    <xsd:import namespace="http://schemas.microsoft.com/sharepoint/v3"/>
    <xsd:import namespace="f80728c2-af65-4c84-ba1e-db7534c74cf7"/>
    <xsd:import namespace="a87ce360-2521-48f0-a407-f6f484660fa2"/>
    <xsd:element name="properties">
      <xsd:complexType>
        <xsd:sequence>
          <xsd:element name="documentManagement">
            <xsd:complexType>
              <xsd:all>
                <xsd:element ref="ns2:Description0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16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17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18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19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20" nillable="true" ma:displayName="Number of Likes" ma:internalName="LikesCount">
      <xsd:simpleType>
        <xsd:restriction base="dms:Unknown"/>
      </xsd:simpleType>
    </xsd:element>
    <xsd:element name="LikedBy" ma:index="21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0728c2-af65-4c84-ba1e-db7534c74cf7" elementFormDefault="qualified">
    <xsd:import namespace="http://schemas.microsoft.com/office/2006/documentManagement/types"/>
    <xsd:import namespace="http://schemas.microsoft.com/office/infopath/2007/PartnerControls"/>
    <xsd:element name="Description0" ma:index="8" nillable="true" ma:displayName="Description" ma:internalName="Description0">
      <xsd:simpleType>
        <xsd:restriction base="dms:Note">
          <xsd:maxLength value="255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ce360-2521-48f0-a407-f6f484660fa2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8DC029-7CBE-4624-BF86-359C64538D9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a87ce360-2521-48f0-a407-f6f484660fa2"/>
    <ds:schemaRef ds:uri="http://schemas.microsoft.com/sharepoint/v3"/>
    <ds:schemaRef ds:uri="f80728c2-af65-4c84-ba1e-db7534c74cf7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4274D2E-25D3-4E04-B8B8-C813C35AD7E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198F61-AF3A-483A-970C-D944C34B2E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80728c2-af65-4c84-ba1e-db7534c74cf7"/>
    <ds:schemaRef ds:uri="a87ce360-2521-48f0-a407-f6f484660f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9484</TotalTime>
  <Words>1707</Words>
  <Application>Microsoft Office PowerPoint</Application>
  <PresentationFormat>Widescreen</PresentationFormat>
  <Paragraphs>661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Arial Narrow</vt:lpstr>
      <vt:lpstr>Calibri</vt:lpstr>
      <vt:lpstr>Calibri Light</vt:lpstr>
      <vt:lpstr>Title Slide Layout</vt:lpstr>
      <vt:lpstr>Section Title Layout</vt:lpstr>
      <vt:lpstr>Content Slide Layout</vt:lpstr>
      <vt:lpstr>2022 Census of Agriculture Data Release</vt:lpstr>
      <vt:lpstr>Citation Request</vt:lpstr>
      <vt:lpstr>PowerPoint Presentation</vt:lpstr>
      <vt:lpstr>History of the Census of Agriculture </vt:lpstr>
      <vt:lpstr>Census Data Collection</vt:lpstr>
      <vt:lpstr>PowerPoint Presentation</vt:lpstr>
      <vt:lpstr>Number of Farms and Land in Farms, 2002 - 2022</vt:lpstr>
      <vt:lpstr>Number of Farms, 2022</vt:lpstr>
      <vt:lpstr>Land in Farms, 2022</vt:lpstr>
      <vt:lpstr>Number of Farms, by Size Class, 2017 and 2022 (thousands) </vt:lpstr>
      <vt:lpstr>Farms and Land in Farms, by Size Class, 2022</vt:lpstr>
      <vt:lpstr>PowerPoint Presentation</vt:lpstr>
      <vt:lpstr>Number of Farms, by Sales Class, 2017 and 2022 (thousands)</vt:lpstr>
      <vt:lpstr>Farms and Value of Production, by Sales Class, 2022</vt:lpstr>
      <vt:lpstr>Total Value of Agricultural Production, 2022</vt:lpstr>
      <vt:lpstr>Total Value of Agricultural Production, 2022</vt:lpstr>
      <vt:lpstr>Value of Production, Crops and Livestock, 2002 - 2022 ($ billions)</vt:lpstr>
      <vt:lpstr>Value of Crop Production by Category, 2022</vt:lpstr>
      <vt:lpstr>Value of Livestock Production by Category, 2022</vt:lpstr>
      <vt:lpstr>Value of Production, Top 10 Commodities, 2022 ($ billions)</vt:lpstr>
      <vt:lpstr>PowerPoint Presentation</vt:lpstr>
      <vt:lpstr>Farm Income and Expenses, 2017 and 2022 ($ billions)</vt:lpstr>
      <vt:lpstr>Farms with Internet Access</vt:lpstr>
      <vt:lpstr>PowerPoint Presentation</vt:lpstr>
      <vt:lpstr>Farm Structure, 2017 and 2022</vt:lpstr>
      <vt:lpstr>Producers by Sex, 2022</vt:lpstr>
      <vt:lpstr>Producer Decision Making by Sex, 2022 (percent)</vt:lpstr>
      <vt:lpstr>Average Age of Producers</vt:lpstr>
      <vt:lpstr>Young Producers (Under 35 years), 2022</vt:lpstr>
      <vt:lpstr>PowerPoint Presentation</vt:lpstr>
      <vt:lpstr>Producer Decision Making by Age, 2022 (percent)</vt:lpstr>
      <vt:lpstr>New and Beginning Producers (10 years or less on any farm), 2022</vt:lpstr>
      <vt:lpstr>Producers with Military Service, 2022</vt:lpstr>
      <vt:lpstr>Upcoming Census Releases in 2024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Presented by:</dc:title>
  <dc:creator>Kristen Thoman;Halvorson, Jodi - NASS, Sacramento, CA</dc:creator>
  <cp:lastModifiedBy>Salmon, Miste - REE-NASS</cp:lastModifiedBy>
  <cp:revision>479</cp:revision>
  <dcterms:created xsi:type="dcterms:W3CDTF">2021-06-10T14:12:18Z</dcterms:created>
  <dcterms:modified xsi:type="dcterms:W3CDTF">2024-02-12T15:08:32Z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0x01010066A7E22C6443A144BFACBBDDB4703B56</vt:lpwstr>
  </property>
  <property fmtid="{D5CDD505-2E9C-101B-9397-08002B2CF9AE}" pid="3" name="_dlc_DocIdItemGuid">
    <vt:lpwstr>1df37c04-0901-4b56-9635-b652ae7c37ac</vt:lpwstr>
  </property>
</Properties>
</file>